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301" r:id="rId4"/>
    <p:sldId id="258" r:id="rId5"/>
    <p:sldId id="259" r:id="rId6"/>
    <p:sldId id="302" r:id="rId7"/>
    <p:sldId id="309" r:id="rId8"/>
    <p:sldId id="260" r:id="rId9"/>
    <p:sldId id="261" r:id="rId10"/>
    <p:sldId id="310" r:id="rId11"/>
    <p:sldId id="262" r:id="rId12"/>
    <p:sldId id="303" r:id="rId13"/>
    <p:sldId id="304" r:id="rId14"/>
    <p:sldId id="311" r:id="rId15"/>
    <p:sldId id="263" r:id="rId16"/>
    <p:sldId id="312" r:id="rId17"/>
    <p:sldId id="305" r:id="rId18"/>
    <p:sldId id="306" r:id="rId19"/>
    <p:sldId id="313" r:id="rId20"/>
    <p:sldId id="265" r:id="rId21"/>
    <p:sldId id="307" r:id="rId22"/>
    <p:sldId id="308" r:id="rId23"/>
    <p:sldId id="266" r:id="rId24"/>
    <p:sldId id="314" r:id="rId25"/>
    <p:sldId id="315" r:id="rId26"/>
    <p:sldId id="402" r:id="rId27"/>
    <p:sldId id="267" r:id="rId28"/>
    <p:sldId id="316" r:id="rId29"/>
    <p:sldId id="317" r:id="rId30"/>
    <p:sldId id="318" r:id="rId31"/>
    <p:sldId id="297" r:id="rId32"/>
    <p:sldId id="319" r:id="rId33"/>
    <p:sldId id="323" r:id="rId34"/>
    <p:sldId id="321" r:id="rId35"/>
    <p:sldId id="403" r:id="rId36"/>
    <p:sldId id="324" r:id="rId37"/>
    <p:sldId id="325" r:id="rId38"/>
    <p:sldId id="271" r:id="rId39"/>
    <p:sldId id="326" r:id="rId40"/>
    <p:sldId id="327" r:id="rId41"/>
    <p:sldId id="272" r:id="rId42"/>
    <p:sldId id="329" r:id="rId43"/>
    <p:sldId id="273" r:id="rId44"/>
    <p:sldId id="330" r:id="rId45"/>
    <p:sldId id="274" r:id="rId46"/>
    <p:sldId id="331" r:id="rId47"/>
    <p:sldId id="298" r:id="rId48"/>
    <p:sldId id="332" r:id="rId49"/>
    <p:sldId id="275" r:id="rId50"/>
    <p:sldId id="333" r:id="rId51"/>
    <p:sldId id="276" r:id="rId52"/>
    <p:sldId id="334" r:id="rId53"/>
    <p:sldId id="335" r:id="rId54"/>
    <p:sldId id="277" r:id="rId55"/>
    <p:sldId id="336" r:id="rId56"/>
    <p:sldId id="337" r:id="rId57"/>
    <p:sldId id="299" r:id="rId58"/>
    <p:sldId id="278" r:id="rId59"/>
    <p:sldId id="338" r:id="rId60"/>
    <p:sldId id="339" r:id="rId61"/>
    <p:sldId id="340" r:id="rId62"/>
    <p:sldId id="279" r:id="rId63"/>
    <p:sldId id="341" r:id="rId64"/>
    <p:sldId id="360" r:id="rId65"/>
    <p:sldId id="342" r:id="rId66"/>
    <p:sldId id="343" r:id="rId67"/>
    <p:sldId id="280" r:id="rId68"/>
    <p:sldId id="344" r:id="rId69"/>
    <p:sldId id="345" r:id="rId70"/>
    <p:sldId id="346" r:id="rId71"/>
    <p:sldId id="281" r:id="rId72"/>
    <p:sldId id="347" r:id="rId73"/>
    <p:sldId id="404" r:id="rId74"/>
    <p:sldId id="348" r:id="rId75"/>
    <p:sldId id="282" r:id="rId76"/>
    <p:sldId id="349" r:id="rId77"/>
    <p:sldId id="283" r:id="rId78"/>
    <p:sldId id="350" r:id="rId79"/>
    <p:sldId id="351" r:id="rId80"/>
    <p:sldId id="284" r:id="rId81"/>
    <p:sldId id="352" r:id="rId82"/>
    <p:sldId id="353" r:id="rId83"/>
    <p:sldId id="361" r:id="rId84"/>
    <p:sldId id="354" r:id="rId85"/>
    <p:sldId id="300" r:id="rId86"/>
    <p:sldId id="355" r:id="rId87"/>
    <p:sldId id="356" r:id="rId88"/>
    <p:sldId id="285" r:id="rId89"/>
    <p:sldId id="357" r:id="rId90"/>
    <p:sldId id="358" r:id="rId91"/>
    <p:sldId id="359" r:id="rId92"/>
    <p:sldId id="362" r:id="rId93"/>
    <p:sldId id="286" r:id="rId94"/>
    <p:sldId id="363" r:id="rId95"/>
    <p:sldId id="364" r:id="rId96"/>
    <p:sldId id="365" r:id="rId97"/>
    <p:sldId id="366" r:id="rId98"/>
    <p:sldId id="287" r:id="rId99"/>
    <p:sldId id="367" r:id="rId100"/>
    <p:sldId id="368" r:id="rId101"/>
    <p:sldId id="369" r:id="rId102"/>
    <p:sldId id="370" r:id="rId103"/>
    <p:sldId id="371" r:id="rId104"/>
    <p:sldId id="372" r:id="rId105"/>
    <p:sldId id="373" r:id="rId106"/>
    <p:sldId id="374" r:id="rId107"/>
    <p:sldId id="375" r:id="rId108"/>
    <p:sldId id="376" r:id="rId109"/>
    <p:sldId id="377" r:id="rId110"/>
    <p:sldId id="378" r:id="rId111"/>
    <p:sldId id="379" r:id="rId112"/>
    <p:sldId id="380" r:id="rId113"/>
    <p:sldId id="381" r:id="rId114"/>
    <p:sldId id="382" r:id="rId115"/>
    <p:sldId id="383" r:id="rId116"/>
    <p:sldId id="384" r:id="rId117"/>
    <p:sldId id="385" r:id="rId118"/>
    <p:sldId id="386" r:id="rId119"/>
    <p:sldId id="387" r:id="rId120"/>
    <p:sldId id="388" r:id="rId121"/>
    <p:sldId id="389" r:id="rId122"/>
    <p:sldId id="390" r:id="rId123"/>
    <p:sldId id="391" r:id="rId124"/>
    <p:sldId id="392" r:id="rId125"/>
    <p:sldId id="393" r:id="rId126"/>
    <p:sldId id="394" r:id="rId127"/>
    <p:sldId id="395" r:id="rId128"/>
    <p:sldId id="396" r:id="rId129"/>
    <p:sldId id="397" r:id="rId130"/>
    <p:sldId id="398" r:id="rId131"/>
    <p:sldId id="399" r:id="rId132"/>
    <p:sldId id="400" r:id="rId133"/>
    <p:sldId id="401" r:id="rId1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882" y="1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slide" Target="slides/slide133.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8" name="Titlu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o-RO" smtClean="0"/>
              <a:t>Faceți clic pentru a edita stilul de titlu Coordonator</a:t>
            </a:r>
            <a:endParaRPr kumimoji="0" lang="en-US"/>
          </a:p>
        </p:txBody>
      </p:sp>
      <p:sp>
        <p:nvSpPr>
          <p:cNvPr id="28" name="Substituent dată 27"/>
          <p:cNvSpPr>
            <a:spLocks noGrp="1"/>
          </p:cNvSpPr>
          <p:nvPr>
            <p:ph type="dt" sz="half" idx="10"/>
          </p:nvPr>
        </p:nvSpPr>
        <p:spPr/>
        <p:txBody>
          <a:bodyPr/>
          <a:lstStyle/>
          <a:p>
            <a:fld id="{E74F9DD6-01EF-4612-B8FF-E5516E256F3A}" type="datetimeFigureOut">
              <a:rPr lang="en-US" smtClean="0"/>
              <a:t>6/23/2016</a:t>
            </a:fld>
            <a:endParaRPr lang="en-US"/>
          </a:p>
        </p:txBody>
      </p:sp>
      <p:sp>
        <p:nvSpPr>
          <p:cNvPr id="17" name="Substituent subsol 16"/>
          <p:cNvSpPr>
            <a:spLocks noGrp="1"/>
          </p:cNvSpPr>
          <p:nvPr>
            <p:ph type="ftr" sz="quarter" idx="11"/>
          </p:nvPr>
        </p:nvSpPr>
        <p:spPr/>
        <p:txBody>
          <a:bodyPr/>
          <a:lstStyle/>
          <a:p>
            <a:endParaRPr lang="en-US"/>
          </a:p>
        </p:txBody>
      </p:sp>
      <p:sp>
        <p:nvSpPr>
          <p:cNvPr id="29" name="Substituent număr diapozitiv 28"/>
          <p:cNvSpPr>
            <a:spLocks noGrp="1"/>
          </p:cNvSpPr>
          <p:nvPr>
            <p:ph type="sldNum" sz="quarter" idx="12"/>
          </p:nvPr>
        </p:nvSpPr>
        <p:spPr/>
        <p:txBody>
          <a:bodyPr/>
          <a:lstStyle/>
          <a:p>
            <a:fld id="{F4291154-1A22-42C1-8903-2558B7AE6FC8}" type="slidenum">
              <a:rPr lang="en-US" smtClean="0"/>
              <a:t>‹#›</a:t>
            </a:fld>
            <a:endParaRPr lang="en-US"/>
          </a:p>
        </p:txBody>
      </p:sp>
      <p:sp>
        <p:nvSpPr>
          <p:cNvPr id="9" name="Subtitlu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o-RO" smtClean="0"/>
              <a:t>Faceți clic pentru editarea stilului de subtitlu al coordonatorului</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kumimoji="0" lang="ro-RO" smtClean="0"/>
              <a:t>Faceți clic pentru a edita stilul de titlu Coordonator</a:t>
            </a:r>
            <a:endParaRPr kumimoji="0" lang="en-US"/>
          </a:p>
        </p:txBody>
      </p:sp>
      <p:sp>
        <p:nvSpPr>
          <p:cNvPr id="3" name="Substituent conținut 2"/>
          <p:cNvSpPr>
            <a:spLocks noGrp="1"/>
          </p:cNvSpPr>
          <p:nvPr>
            <p:ph idx="1"/>
          </p:nvPr>
        </p:nvSpPr>
        <p:spPr/>
        <p:txBody>
          <a:body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p>
            <a:fld id="{E74F9DD6-01EF-4612-B8FF-E5516E256F3A}" type="datetimeFigureOut">
              <a:rPr lang="en-US" smtClean="0"/>
              <a:t>6/23/2016</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F4291154-1A22-42C1-8903-2558B7AE6FC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bg>
      <p:bgRef idx="1003">
        <a:schemeClr val="bg2"/>
      </p:bgRef>
    </p:bg>
    <p:spTree>
      <p:nvGrpSpPr>
        <p:cNvPr id="1" name=""/>
        <p:cNvGrpSpPr/>
        <p:nvPr/>
      </p:nvGrpSpPr>
      <p:grpSpPr>
        <a:xfrm>
          <a:off x="0" y="0"/>
          <a:ext cx="0" cy="0"/>
          <a:chOff x="0" y="0"/>
          <a:chExt cx="0" cy="0"/>
        </a:xfrm>
      </p:grpSpPr>
      <p:sp>
        <p:nvSpPr>
          <p:cNvPr id="2" name="Titlu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o-RO" smtClean="0"/>
              <a:t>Faceți clic pentru a edita stilurile de text Coordonator</a:t>
            </a:r>
          </a:p>
        </p:txBody>
      </p:sp>
      <p:sp>
        <p:nvSpPr>
          <p:cNvPr id="4" name="Substituent dată 3"/>
          <p:cNvSpPr>
            <a:spLocks noGrp="1"/>
          </p:cNvSpPr>
          <p:nvPr>
            <p:ph type="dt" sz="half" idx="10"/>
          </p:nvPr>
        </p:nvSpPr>
        <p:spPr/>
        <p:txBody>
          <a:bodyPr/>
          <a:lstStyle/>
          <a:p>
            <a:fld id="{E74F9DD6-01EF-4612-B8FF-E5516E256F3A}" type="datetimeFigureOut">
              <a:rPr lang="en-US" smtClean="0"/>
              <a:t>6/23/2016</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a:xfrm>
            <a:off x="7924800" y="6416675"/>
            <a:ext cx="762000" cy="365125"/>
          </a:xfrm>
        </p:spPr>
        <p:txBody>
          <a:bodyPr/>
          <a:lstStyle/>
          <a:p>
            <a:fld id="{F4291154-1A22-42C1-8903-2558B7AE6FC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kumimoji="0" lang="ro-RO" smtClean="0"/>
              <a:t>Faceți clic pentru a edita stilul de titlu Coordonator</a:t>
            </a:r>
            <a:endParaRPr kumimoji="0" lang="en-US"/>
          </a:p>
        </p:txBody>
      </p:sp>
      <p:sp>
        <p:nvSpPr>
          <p:cNvPr id="3" name="Substituent conținut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conținut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p:txBody>
          <a:bodyPr/>
          <a:lstStyle/>
          <a:p>
            <a:fld id="{E74F9DD6-01EF-4612-B8FF-E5516E256F3A}" type="datetimeFigureOut">
              <a:rPr lang="en-US" smtClean="0"/>
              <a:t>6/23/2016</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F4291154-1A22-42C1-8903-2558B7AE6FC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8229600" cy="1143000"/>
          </a:xfrm>
        </p:spPr>
        <p:txBody>
          <a:bodyPr anchor="ctr"/>
          <a:lstStyle>
            <a:lvl1pPr>
              <a:defRPr/>
            </a:lvl1pPr>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o-RO" smtClean="0"/>
              <a:t>Faceți clic pentru a edita stilurile de text Coordonator</a:t>
            </a:r>
          </a:p>
        </p:txBody>
      </p:sp>
      <p:sp>
        <p:nvSpPr>
          <p:cNvPr id="4" name="Substituent text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o-RO" smtClean="0"/>
              <a:t>Faceți clic pentru a edita stilurile de text Coordonator</a:t>
            </a:r>
          </a:p>
        </p:txBody>
      </p:sp>
      <p:sp>
        <p:nvSpPr>
          <p:cNvPr id="5" name="Substituent conținut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6" name="Substituent conținut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7" name="Substituent dată 6"/>
          <p:cNvSpPr>
            <a:spLocks noGrp="1"/>
          </p:cNvSpPr>
          <p:nvPr>
            <p:ph type="dt" sz="half" idx="10"/>
          </p:nvPr>
        </p:nvSpPr>
        <p:spPr/>
        <p:txBody>
          <a:bodyPr/>
          <a:lstStyle/>
          <a:p>
            <a:fld id="{E74F9DD6-01EF-4612-B8FF-E5516E256F3A}" type="datetimeFigureOut">
              <a:rPr lang="en-US" smtClean="0"/>
              <a:t>6/23/2016</a:t>
            </a:fld>
            <a:endParaRPr lang="en-US"/>
          </a:p>
        </p:txBody>
      </p:sp>
      <p:sp>
        <p:nvSpPr>
          <p:cNvPr id="8" name="Substituent subsol 7"/>
          <p:cNvSpPr>
            <a:spLocks noGrp="1"/>
          </p:cNvSpPr>
          <p:nvPr>
            <p:ph type="ftr" sz="quarter" idx="11"/>
          </p:nvPr>
        </p:nvSpPr>
        <p:spPr/>
        <p:txBody>
          <a:bodyPr/>
          <a:lstStyle/>
          <a:p>
            <a:endParaRPr lang="en-US"/>
          </a:p>
        </p:txBody>
      </p:sp>
      <p:sp>
        <p:nvSpPr>
          <p:cNvPr id="9" name="Substituent număr diapozitiv 8"/>
          <p:cNvSpPr>
            <a:spLocks noGrp="1"/>
          </p:cNvSpPr>
          <p:nvPr>
            <p:ph type="sldNum" sz="quarter" idx="12"/>
          </p:nvPr>
        </p:nvSpPr>
        <p:spPr/>
        <p:txBody>
          <a:bodyPr/>
          <a:lstStyle/>
          <a:p>
            <a:fld id="{F4291154-1A22-42C1-8903-2558B7AE6FC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kumimoji="0" lang="ro-RO" smtClean="0"/>
              <a:t>Faceți clic pentru a edita stilul de titlu Coordonator</a:t>
            </a:r>
            <a:endParaRPr kumimoji="0" lang="en-US"/>
          </a:p>
        </p:txBody>
      </p:sp>
      <p:sp>
        <p:nvSpPr>
          <p:cNvPr id="3" name="Substituent dată 2"/>
          <p:cNvSpPr>
            <a:spLocks noGrp="1"/>
          </p:cNvSpPr>
          <p:nvPr>
            <p:ph type="dt" sz="half" idx="10"/>
          </p:nvPr>
        </p:nvSpPr>
        <p:spPr/>
        <p:txBody>
          <a:bodyPr/>
          <a:lstStyle/>
          <a:p>
            <a:fld id="{E74F9DD6-01EF-4612-B8FF-E5516E256F3A}" type="datetimeFigureOut">
              <a:rPr lang="en-US" smtClean="0"/>
              <a:t>6/23/2016</a:t>
            </a:fld>
            <a:endParaRPr lang="en-US"/>
          </a:p>
        </p:txBody>
      </p:sp>
      <p:sp>
        <p:nvSpPr>
          <p:cNvPr id="4" name="Substituent subsol 3"/>
          <p:cNvSpPr>
            <a:spLocks noGrp="1"/>
          </p:cNvSpPr>
          <p:nvPr>
            <p:ph type="ftr" sz="quarter" idx="11"/>
          </p:nvPr>
        </p:nvSpPr>
        <p:spPr/>
        <p:txBody>
          <a:bodyPr/>
          <a:lstStyle/>
          <a:p>
            <a:endParaRPr lang="en-US"/>
          </a:p>
        </p:txBody>
      </p:sp>
      <p:sp>
        <p:nvSpPr>
          <p:cNvPr id="5" name="Substituent număr diapozitiv 4"/>
          <p:cNvSpPr>
            <a:spLocks noGrp="1"/>
          </p:cNvSpPr>
          <p:nvPr>
            <p:ph type="sldNum" sz="quarter" idx="12"/>
          </p:nvPr>
        </p:nvSpPr>
        <p:spPr/>
        <p:txBody>
          <a:bodyPr/>
          <a:lstStyle/>
          <a:p>
            <a:fld id="{F4291154-1A22-42C1-8903-2558B7AE6FC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E74F9DD6-01EF-4612-B8FF-E5516E256F3A}" type="datetimeFigureOut">
              <a:rPr lang="en-US" smtClean="0"/>
              <a:t>6/23/2016</a:t>
            </a:fld>
            <a:endParaRPr lang="en-US"/>
          </a:p>
        </p:txBody>
      </p:sp>
      <p:sp>
        <p:nvSpPr>
          <p:cNvPr id="3" name="Substituent subsol 2"/>
          <p:cNvSpPr>
            <a:spLocks noGrp="1"/>
          </p:cNvSpPr>
          <p:nvPr>
            <p:ph type="ftr" sz="quarter" idx="11"/>
          </p:nvPr>
        </p:nvSpPr>
        <p:spPr/>
        <p:txBody>
          <a:bodyPr/>
          <a:lstStyle/>
          <a:p>
            <a:endParaRPr lang="en-US"/>
          </a:p>
        </p:txBody>
      </p:sp>
      <p:sp>
        <p:nvSpPr>
          <p:cNvPr id="4" name="Substituent număr diapozitiv 3"/>
          <p:cNvSpPr>
            <a:spLocks noGrp="1"/>
          </p:cNvSpPr>
          <p:nvPr>
            <p:ph type="sldNum" sz="quarter" idx="12"/>
          </p:nvPr>
        </p:nvSpPr>
        <p:spPr/>
        <p:txBody>
          <a:bodyPr/>
          <a:lstStyle/>
          <a:p>
            <a:fld id="{F4291154-1A22-42C1-8903-2558B7AE6FC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o-RO" smtClean="0"/>
              <a:t>Faceți clic pentru a edita stilul de titlu Coordonator</a:t>
            </a:r>
            <a:endParaRPr kumimoji="0" lang="en-US"/>
          </a:p>
        </p:txBody>
      </p:sp>
      <p:sp>
        <p:nvSpPr>
          <p:cNvPr id="3" name="Substituent text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o-RO" smtClean="0"/>
              <a:t>Faceți clic pentru a edita stilurile de text Coordonator</a:t>
            </a:r>
          </a:p>
        </p:txBody>
      </p:sp>
      <p:sp>
        <p:nvSpPr>
          <p:cNvPr id="4" name="Substituent conținut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p:txBody>
          <a:bodyPr/>
          <a:lstStyle/>
          <a:p>
            <a:fld id="{E74F9DD6-01EF-4612-B8FF-E5516E256F3A}" type="datetimeFigureOut">
              <a:rPr lang="en-US" smtClean="0"/>
              <a:t>6/23/2016</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F4291154-1A22-42C1-8903-2558B7AE6FC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o-RO" smtClean="0"/>
              <a:t>Faceți clic pentru a edita stilul de titlu Coordonator</a:t>
            </a:r>
            <a:endParaRPr kumimoji="0" lang="en-US"/>
          </a:p>
        </p:txBody>
      </p:sp>
      <p:sp>
        <p:nvSpPr>
          <p:cNvPr id="3" name="Substituent imagin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o-RO" smtClean="0">
                <a:solidFill>
                  <a:schemeClr val="lt1"/>
                </a:solidFill>
                <a:latin typeface="+mn-lt"/>
                <a:ea typeface="+mn-ea"/>
                <a:cs typeface="+mn-cs"/>
              </a:rPr>
              <a:t>Faceți clic pe pictogramă pentru a adăuga o imagine</a:t>
            </a:r>
            <a:endParaRPr kumimoji="0" lang="en-US" dirty="0">
              <a:solidFill>
                <a:schemeClr val="lt1"/>
              </a:solidFill>
              <a:latin typeface="+mn-lt"/>
              <a:ea typeface="+mn-ea"/>
              <a:cs typeface="+mn-cs"/>
            </a:endParaRPr>
          </a:p>
        </p:txBody>
      </p:sp>
      <p:sp>
        <p:nvSpPr>
          <p:cNvPr id="4" name="Substituent text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o-RO" smtClean="0"/>
              <a:t>Faceți clic pentru a edita stilurile de text Coordonator</a:t>
            </a:r>
          </a:p>
        </p:txBody>
      </p:sp>
      <p:sp>
        <p:nvSpPr>
          <p:cNvPr id="5" name="Substituent dată 4"/>
          <p:cNvSpPr>
            <a:spLocks noGrp="1"/>
          </p:cNvSpPr>
          <p:nvPr>
            <p:ph type="dt" sz="half" idx="10"/>
          </p:nvPr>
        </p:nvSpPr>
        <p:spPr/>
        <p:txBody>
          <a:bodyPr/>
          <a:lstStyle/>
          <a:p>
            <a:fld id="{E74F9DD6-01EF-4612-B8FF-E5516E256F3A}" type="datetimeFigureOut">
              <a:rPr lang="en-US" smtClean="0"/>
              <a:t>6/23/2016</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F4291154-1A22-42C1-8903-2558B7AE6FC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p:txBody>
          <a:bodyPr vert="eaVer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p>
            <a:fld id="{E74F9DD6-01EF-4612-B8FF-E5516E256F3A}" type="datetimeFigureOut">
              <a:rPr lang="en-US" smtClean="0"/>
              <a:t>6/23/2016</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F4291154-1A22-42C1-8903-2558B7AE6FC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274638"/>
            <a:ext cx="2057400" cy="5851525"/>
          </a:xfrm>
        </p:spPr>
        <p:txBody>
          <a:bodyPr vert="eaVert"/>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a:xfrm>
            <a:off x="457200" y="274638"/>
            <a:ext cx="6019800" cy="5851525"/>
          </a:xfrm>
        </p:spPr>
        <p:txBody>
          <a:bodyPr vert="eaVer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p>
            <a:fld id="{E74F9DD6-01EF-4612-B8FF-E5516E256F3A}" type="datetimeFigureOut">
              <a:rPr lang="en-US" smtClean="0"/>
              <a:t>6/23/2016</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F4291154-1A22-42C1-8903-2558B7AE6FC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Substituent titlu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o-RO" smtClean="0"/>
              <a:t>Faceți clic pentru a edita stilul de titlu Coordonator</a:t>
            </a:r>
            <a:endParaRPr kumimoji="0" lang="en-US"/>
          </a:p>
        </p:txBody>
      </p:sp>
      <p:sp>
        <p:nvSpPr>
          <p:cNvPr id="13" name="Substituent text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o-RO" smtClean="0"/>
              <a:t>Faceți clic pentru a edita stilurile de text Coordonator</a:t>
            </a:r>
          </a:p>
          <a:p>
            <a:pPr lvl="1" eaLnBrk="1" latinLnBrk="0" hangingPunct="1"/>
            <a:r>
              <a:rPr kumimoji="0" lang="ro-RO" smtClean="0"/>
              <a:t>Al doilea nivel</a:t>
            </a:r>
          </a:p>
          <a:p>
            <a:pPr lvl="2" eaLnBrk="1" latinLnBrk="0" hangingPunct="1"/>
            <a:r>
              <a:rPr kumimoji="0" lang="ro-RO" smtClean="0"/>
              <a:t>Al treilea nivel</a:t>
            </a:r>
          </a:p>
          <a:p>
            <a:pPr lvl="3" eaLnBrk="1" latinLnBrk="0" hangingPunct="1"/>
            <a:r>
              <a:rPr kumimoji="0" lang="ro-RO" smtClean="0"/>
              <a:t>Al patrulea nivel</a:t>
            </a:r>
          </a:p>
          <a:p>
            <a:pPr lvl="4" eaLnBrk="1" latinLnBrk="0" hangingPunct="1"/>
            <a:r>
              <a:rPr kumimoji="0" lang="ro-RO" smtClean="0"/>
              <a:t>Al cincilea nivel</a:t>
            </a:r>
            <a:endParaRPr kumimoji="0" lang="en-US"/>
          </a:p>
        </p:txBody>
      </p:sp>
      <p:sp>
        <p:nvSpPr>
          <p:cNvPr id="14" name="Substituent dată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74F9DD6-01EF-4612-B8FF-E5516E256F3A}" type="datetimeFigureOut">
              <a:rPr lang="en-US" smtClean="0"/>
              <a:t>6/23/2016</a:t>
            </a:fld>
            <a:endParaRPr lang="en-US"/>
          </a:p>
        </p:txBody>
      </p:sp>
      <p:sp>
        <p:nvSpPr>
          <p:cNvPr id="3" name="Substituent subsol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ubstituent număr diapozitiv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4291154-1A22-42C1-8903-2558B7AE6FC8}"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ctrTitle"/>
          </p:nvPr>
        </p:nvSpPr>
        <p:spPr/>
        <p:txBody>
          <a:bodyPr/>
          <a:lstStyle/>
          <a:p>
            <a:r>
              <a:rPr lang="ro-RO" dirty="0" smtClean="0">
                <a:latin typeface="Arial" pitchFamily="34" charset="0"/>
                <a:cs typeface="Arial" pitchFamily="34" charset="0"/>
              </a:rPr>
              <a:t>ALAN PRITCHARD</a:t>
            </a:r>
            <a:endParaRPr lang="en-US" dirty="0">
              <a:latin typeface="Arial" pitchFamily="34" charset="0"/>
              <a:cs typeface="Arial" pitchFamily="34" charset="0"/>
            </a:endParaRPr>
          </a:p>
        </p:txBody>
      </p:sp>
      <p:sp>
        <p:nvSpPr>
          <p:cNvPr id="3" name="Subtitlu 2"/>
          <p:cNvSpPr>
            <a:spLocks noGrp="1"/>
          </p:cNvSpPr>
          <p:nvPr>
            <p:ph type="subTitle" idx="1"/>
          </p:nvPr>
        </p:nvSpPr>
        <p:spPr/>
        <p:txBody>
          <a:bodyPr>
            <a:normAutofit/>
          </a:bodyPr>
          <a:lstStyle/>
          <a:p>
            <a:r>
              <a:rPr lang="en-US" sz="3600" dirty="0" smtClean="0">
                <a:latin typeface="Arial" pitchFamily="34" charset="0"/>
                <a:cs typeface="Arial" pitchFamily="34" charset="0"/>
              </a:rPr>
              <a:t>Ways of Learning</a:t>
            </a:r>
          </a:p>
          <a:p>
            <a:r>
              <a:rPr lang="ro-RO" sz="3600" dirty="0" smtClean="0">
                <a:latin typeface="Arial" pitchFamily="34" charset="0"/>
                <a:cs typeface="Arial" pitchFamily="34" charset="0"/>
              </a:rPr>
              <a:t>Teorii ale învăţării</a:t>
            </a:r>
          </a:p>
          <a:p>
            <a:endParaRPr lang="en-US" sz="3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u 3"/>
          <p:cNvSpPr>
            <a:spLocks noGrp="1"/>
          </p:cNvSpPr>
          <p:nvPr>
            <p:ph type="title"/>
          </p:nvPr>
        </p:nvSpPr>
        <p:spPr>
          <a:xfrm>
            <a:off x="457200" y="0"/>
            <a:ext cx="8229600" cy="838200"/>
          </a:xfrm>
        </p:spPr>
        <p:txBody>
          <a:bodyPr>
            <a:normAutofit/>
          </a:bodyPr>
          <a:lstStyle/>
          <a:p>
            <a:r>
              <a:rPr lang="ro-RO" sz="3200" dirty="0" smtClean="0">
                <a:latin typeface="Arial Narrow" pitchFamily="34" charset="0"/>
                <a:cs typeface="Arial" pitchFamily="34" charset="0"/>
              </a:rPr>
              <a:t>Definiţii</a:t>
            </a:r>
            <a:r>
              <a:rPr lang="ro-RO" sz="3200" dirty="0" smtClean="0">
                <a:latin typeface="Arial" pitchFamily="34" charset="0"/>
                <a:cs typeface="Arial" pitchFamily="34" charset="0"/>
              </a:rPr>
              <a:t> ale învăţării</a:t>
            </a:r>
            <a:endParaRPr lang="en-US" sz="3200" dirty="0">
              <a:latin typeface="Arial" pitchFamily="34" charset="0"/>
              <a:cs typeface="Arial" pitchFamily="34" charset="0"/>
            </a:endParaRPr>
          </a:p>
        </p:txBody>
      </p:sp>
      <p:sp>
        <p:nvSpPr>
          <p:cNvPr id="5" name="Substituent conținut 4"/>
          <p:cNvSpPr>
            <a:spLocks noGrp="1"/>
          </p:cNvSpPr>
          <p:nvPr>
            <p:ph idx="1"/>
          </p:nvPr>
        </p:nvSpPr>
        <p:spPr>
          <a:xfrm>
            <a:off x="457200" y="762000"/>
            <a:ext cx="8229600" cy="5867400"/>
          </a:xfrm>
        </p:spPr>
        <p:txBody>
          <a:bodyPr>
            <a:normAutofit/>
          </a:bodyPr>
          <a:lstStyle/>
          <a:p>
            <a:pPr marL="514350" indent="-514350" algn="just">
              <a:buFont typeface="+mj-lt"/>
              <a:buAutoNum type="arabicPeriod"/>
            </a:pPr>
            <a:r>
              <a:rPr lang="ro-RO" sz="2800" b="1" dirty="0" smtClean="0">
                <a:latin typeface="Book Antiqua" pitchFamily="18" charset="0"/>
                <a:cs typeface="Arial" pitchFamily="34" charset="0"/>
              </a:rPr>
              <a:t>O schimbare în comportament ca rezultat al experienţei.</a:t>
            </a:r>
          </a:p>
          <a:p>
            <a:pPr marL="514350" indent="-514350" algn="just">
              <a:buFont typeface="+mj-lt"/>
              <a:buAutoNum type="arabicPeriod"/>
            </a:pPr>
            <a:r>
              <a:rPr lang="ro-RO" sz="2800" b="1" dirty="0" smtClean="0">
                <a:latin typeface="Book Antiqua" pitchFamily="18" charset="0"/>
                <a:cs typeface="Arial" pitchFamily="34" charset="0"/>
              </a:rPr>
              <a:t>Asimilarea cunoştinţelor.</a:t>
            </a:r>
          </a:p>
          <a:p>
            <a:pPr marL="514350" indent="-514350" algn="just">
              <a:buFont typeface="+mj-lt"/>
              <a:buAutoNum type="arabicPeriod"/>
            </a:pPr>
            <a:r>
              <a:rPr lang="ro-RO" sz="2800" b="1" dirty="0" smtClean="0">
                <a:latin typeface="Book Antiqua" pitchFamily="18" charset="0"/>
                <a:cs typeface="Arial" pitchFamily="34" charset="0"/>
              </a:rPr>
              <a:t>Cunoştinţe obţinute prin studiu.</a:t>
            </a:r>
          </a:p>
          <a:p>
            <a:pPr marL="514350" indent="-514350" algn="just">
              <a:buFont typeface="+mj-lt"/>
              <a:buAutoNum type="arabicPeriod"/>
            </a:pPr>
            <a:r>
              <a:rPr lang="ro-RO" sz="2800" b="1" dirty="0" smtClean="0">
                <a:latin typeface="Book Antiqua" pitchFamily="18" charset="0"/>
                <a:cs typeface="Arial" pitchFamily="34" charset="0"/>
              </a:rPr>
              <a:t>A acumula cunoştinţe sau a dezvolta </a:t>
            </a:r>
            <a:r>
              <a:rPr lang="en-US" sz="2800" b="1" dirty="0" err="1" smtClean="0">
                <a:latin typeface="Book Antiqua" pitchFamily="18" charset="0"/>
                <a:cs typeface="Arial" pitchFamily="34" charset="0"/>
              </a:rPr>
              <a:t>competen</a:t>
            </a:r>
            <a:r>
              <a:rPr lang="ro-RO" sz="2800" b="1" dirty="0" smtClean="0">
                <a:latin typeface="Book Antiqua" pitchFamily="18" charset="0"/>
                <a:cs typeface="Arial" pitchFamily="34" charset="0"/>
              </a:rPr>
              <a:t>ț</a:t>
            </a:r>
            <a:r>
              <a:rPr lang="en-US" sz="2800" b="1" dirty="0" smtClean="0">
                <a:latin typeface="Book Antiqua" pitchFamily="18" charset="0"/>
                <a:cs typeface="Arial" pitchFamily="34" charset="0"/>
              </a:rPr>
              <a:t>e</a:t>
            </a:r>
            <a:r>
              <a:rPr lang="ro-RO" sz="2800" b="1" dirty="0" smtClean="0">
                <a:latin typeface="Book Antiqua" pitchFamily="18" charset="0"/>
                <a:cs typeface="Arial" pitchFamily="34" charset="0"/>
              </a:rPr>
              <a:t> prin studiu, predare, instruire sau experienţă.</a:t>
            </a:r>
          </a:p>
          <a:p>
            <a:pPr marL="514350" indent="-514350" algn="just">
              <a:buFont typeface="+mj-lt"/>
              <a:buAutoNum type="arabicPeriod"/>
            </a:pPr>
            <a:endParaRPr lang="ro-RO" sz="2800" b="1" dirty="0" smtClean="0">
              <a:latin typeface="Book Antiqua" pitchFamily="18"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lnSpcReduction="10000"/>
          </a:bodyPr>
          <a:lstStyle/>
          <a:p>
            <a:pPr marL="514350" indent="-514350" algn="just">
              <a:buFont typeface="+mj-lt"/>
              <a:buAutoNum type="arabicPeriod"/>
            </a:pPr>
            <a:endParaRPr lang="en-US" b="1" dirty="0" smtClean="0">
              <a:latin typeface="Book Antiqua" pitchFamily="18" charset="0"/>
              <a:cs typeface="Arial" pitchFamily="34" charset="0"/>
            </a:endParaRPr>
          </a:p>
          <a:p>
            <a:pPr marL="0" indent="0" algn="just">
              <a:lnSpc>
                <a:spcPct val="150000"/>
              </a:lnSpc>
              <a:buNone/>
            </a:pPr>
            <a:r>
              <a:rPr lang="ro-RO" sz="2400" dirty="0" smtClean="0">
                <a:latin typeface="Book Antiqua" pitchFamily="18" charset="0"/>
                <a:cs typeface="Arial" pitchFamily="34" charset="0"/>
              </a:rPr>
              <a:t>5. Procesul îmbogăţirii cunoştinţelor.</a:t>
            </a:r>
          </a:p>
          <a:p>
            <a:pPr marL="0" indent="0" algn="just">
              <a:lnSpc>
                <a:spcPct val="150000"/>
              </a:lnSpc>
              <a:buNone/>
            </a:pPr>
            <a:endParaRPr lang="ro-RO" sz="2400" dirty="0">
              <a:latin typeface="Book Antiqua" pitchFamily="18" charset="0"/>
              <a:cs typeface="Arial" pitchFamily="34" charset="0"/>
            </a:endParaRPr>
          </a:p>
          <a:p>
            <a:pPr marL="0" indent="0" algn="just">
              <a:lnSpc>
                <a:spcPct val="150000"/>
              </a:lnSpc>
              <a:buNone/>
            </a:pPr>
            <a:r>
              <a:rPr lang="ro-RO" sz="2400" dirty="0" smtClean="0">
                <a:latin typeface="Book Antiqua" pitchFamily="18" charset="0"/>
                <a:cs typeface="Arial" pitchFamily="34" charset="0"/>
              </a:rPr>
              <a:t>6. Un </a:t>
            </a:r>
            <a:r>
              <a:rPr lang="ro-RO" sz="2400" dirty="0">
                <a:latin typeface="Book Antiqua" pitchFamily="18" charset="0"/>
                <a:cs typeface="Arial" pitchFamily="34" charset="0"/>
              </a:rPr>
              <a:t>proces prin care comportamentul este schimbat, format sau controlat</a:t>
            </a:r>
            <a:r>
              <a:rPr lang="ro-RO" sz="2400" dirty="0" smtClean="0">
                <a:latin typeface="Book Antiqua" pitchFamily="18" charset="0"/>
                <a:cs typeface="Arial" pitchFamily="34" charset="0"/>
              </a:rPr>
              <a:t>.</a:t>
            </a:r>
          </a:p>
          <a:p>
            <a:pPr marL="0" indent="0" algn="just">
              <a:lnSpc>
                <a:spcPct val="150000"/>
              </a:lnSpc>
              <a:buNone/>
            </a:pPr>
            <a:endParaRPr lang="ro-RO" sz="2400" dirty="0">
              <a:latin typeface="Book Antiqua" pitchFamily="18" charset="0"/>
              <a:cs typeface="Arial" pitchFamily="34" charset="0"/>
            </a:endParaRPr>
          </a:p>
          <a:p>
            <a:pPr marL="0" indent="0" algn="just">
              <a:lnSpc>
                <a:spcPct val="150000"/>
              </a:lnSpc>
              <a:buNone/>
            </a:pPr>
            <a:r>
              <a:rPr lang="ro-RO" sz="2400" dirty="0" smtClean="0">
                <a:latin typeface="Book Antiqua" pitchFamily="18" charset="0"/>
                <a:cs typeface="Arial" pitchFamily="34" charset="0"/>
              </a:rPr>
              <a:t>7. Procesul </a:t>
            </a:r>
            <a:r>
              <a:rPr lang="ro-RO" sz="2400" dirty="0">
                <a:latin typeface="Book Antiqua" pitchFamily="18" charset="0"/>
                <a:cs typeface="Arial" pitchFamily="34" charset="0"/>
              </a:rPr>
              <a:t>individual de formare a gândirii bazat pe experienţă</a:t>
            </a:r>
            <a:r>
              <a:rPr lang="ro-RO" b="1" dirty="0">
                <a:latin typeface="Book Antiqua" pitchFamily="18" charset="0"/>
                <a:cs typeface="Arial" pitchFamily="34" charset="0"/>
              </a:rPr>
              <a:t>.</a:t>
            </a:r>
          </a:p>
          <a:p>
            <a:endParaRPr lang="ro-RO" dirty="0"/>
          </a:p>
        </p:txBody>
      </p:sp>
    </p:spTree>
    <p:extLst>
      <p:ext uri="{BB962C8B-B14F-4D97-AF65-F5344CB8AC3E}">
        <p14:creationId xmlns:p14="http://schemas.microsoft.com/office/powerpoint/2010/main" val="2003808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just">
              <a:buNone/>
            </a:pPr>
            <a:endParaRPr lang="ro-RO" sz="2800" dirty="0" smtClean="0">
              <a:latin typeface="Book Antiqua" pitchFamily="18" charset="0"/>
              <a:cs typeface="Arial" pitchFamily="34" charset="0"/>
            </a:endParaRPr>
          </a:p>
          <a:p>
            <a:pPr algn="just">
              <a:buNone/>
            </a:pPr>
            <a:endParaRPr lang="ro-RO" dirty="0" smtClean="0">
              <a:latin typeface="Book Antiqua" pitchFamily="18" charset="0"/>
              <a:cs typeface="Arial" pitchFamily="34" charset="0"/>
            </a:endParaRPr>
          </a:p>
          <a:p>
            <a:pPr algn="just">
              <a:buNone/>
            </a:pPr>
            <a:r>
              <a:rPr lang="ro-RO" sz="2800" dirty="0" smtClean="0">
                <a:latin typeface="Book Antiqua" pitchFamily="18" charset="0"/>
                <a:cs typeface="Arial" pitchFamily="34" charset="0"/>
              </a:rPr>
              <a:t>Istoria modernă a psihologiei învăţării începe la sf. sec. </a:t>
            </a:r>
          </a:p>
          <a:p>
            <a:pPr algn="just">
              <a:buNone/>
            </a:pPr>
            <a:r>
              <a:rPr lang="ro-RO" dirty="0" smtClean="0">
                <a:latin typeface="Book Antiqua" pitchFamily="18" charset="0"/>
                <a:cs typeface="Arial" pitchFamily="34" charset="0"/>
              </a:rPr>
              <a:t>al XIX –lea si inc. sec. XX.</a:t>
            </a:r>
          </a:p>
          <a:p>
            <a:pPr algn="just">
              <a:buNone/>
            </a:pPr>
            <a:endParaRPr lang="ro-RO" sz="2800" dirty="0" smtClean="0">
              <a:latin typeface="Book Antiqua" pitchFamily="18" charset="0"/>
              <a:cs typeface="Arial" pitchFamily="34" charset="0"/>
            </a:endParaRPr>
          </a:p>
          <a:p>
            <a:pPr algn="just">
              <a:buNone/>
            </a:pPr>
            <a:endParaRPr lang="ro-RO" sz="2800" dirty="0" smtClean="0">
              <a:latin typeface="Book Antiqua" pitchFamily="18" charset="0"/>
              <a:cs typeface="Arial" pitchFamily="34" charset="0"/>
            </a:endParaRPr>
          </a:p>
          <a:p>
            <a:pPr algn="just">
              <a:buNone/>
            </a:pPr>
            <a:r>
              <a:rPr lang="ro-RO" sz="2800" dirty="0" smtClean="0">
                <a:latin typeface="Book Antiqua" pitchFamily="18" charset="0"/>
                <a:cs typeface="Arial" pitchFamily="34" charset="0"/>
              </a:rPr>
              <a:t>Wiliam James a spus, in 1890, că psihologia este “ştiinţa</a:t>
            </a:r>
          </a:p>
          <a:p>
            <a:pPr algn="just">
              <a:buNone/>
            </a:pPr>
            <a:r>
              <a:rPr lang="ro-RO" dirty="0" smtClean="0">
                <a:latin typeface="Book Antiqua" pitchFamily="18" charset="0"/>
                <a:cs typeface="Arial" pitchFamily="34" charset="0"/>
              </a:rPr>
              <a:t>vieţii psihice” . Acesta este punctul aproximativ de</a:t>
            </a:r>
          </a:p>
          <a:p>
            <a:pPr algn="just">
              <a:buNone/>
            </a:pPr>
            <a:r>
              <a:rPr lang="ro-RO" dirty="0" smtClean="0">
                <a:latin typeface="Book Antiqua" pitchFamily="18" charset="0"/>
                <a:cs typeface="Arial" pitchFamily="34" charset="0"/>
              </a:rPr>
              <a:t>plecare al studiului minţii şi </a:t>
            </a:r>
            <a:r>
              <a:rPr lang="en-US" dirty="0" smtClean="0">
                <a:latin typeface="Book Antiqua" pitchFamily="18" charset="0"/>
                <a:cs typeface="Arial" pitchFamily="34" charset="0"/>
              </a:rPr>
              <a:t>al </a:t>
            </a:r>
            <a:r>
              <a:rPr lang="ro-RO" dirty="0" smtClean="0">
                <a:latin typeface="Book Antiqua" pitchFamily="18" charset="0"/>
                <a:cs typeface="Arial" pitchFamily="34" charset="0"/>
              </a:rPr>
              <a:t>comportamentului uman </a:t>
            </a:r>
          </a:p>
          <a:p>
            <a:pPr algn="just">
              <a:buNone/>
            </a:pPr>
            <a:r>
              <a:rPr lang="ro-RO" dirty="0" smtClean="0">
                <a:latin typeface="Book Antiqua" pitchFamily="18" charset="0"/>
                <a:cs typeface="Arial" pitchFamily="34" charset="0"/>
              </a:rPr>
              <a:t>şi in mod special al studiului procesului de învăţare.</a:t>
            </a:r>
            <a:endParaRPr lang="en-US" sz="2800" dirty="0">
              <a:latin typeface="Book Antiqua" pitchFamily="18"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u 3"/>
          <p:cNvSpPr>
            <a:spLocks noGrp="1"/>
          </p:cNvSpPr>
          <p:nvPr>
            <p:ph type="title"/>
          </p:nvPr>
        </p:nvSpPr>
        <p:spPr>
          <a:xfrm>
            <a:off x="457200" y="0"/>
            <a:ext cx="8229600" cy="990600"/>
          </a:xfrm>
        </p:spPr>
        <p:txBody>
          <a:bodyPr>
            <a:normAutofit/>
          </a:bodyPr>
          <a:lstStyle/>
          <a:p>
            <a:r>
              <a:rPr lang="ro-RO" sz="4400" dirty="0" smtClean="0">
                <a:latin typeface="Book Antiqua" pitchFamily="18" charset="0"/>
              </a:rPr>
              <a:t>BEHAVIORISM</a:t>
            </a:r>
            <a:endParaRPr lang="en-US" sz="4400" dirty="0">
              <a:latin typeface="Book Antiqua" pitchFamily="18" charset="0"/>
            </a:endParaRPr>
          </a:p>
        </p:txBody>
      </p:sp>
      <p:sp>
        <p:nvSpPr>
          <p:cNvPr id="5" name="Substituent conținut 4"/>
          <p:cNvSpPr>
            <a:spLocks noGrp="1"/>
          </p:cNvSpPr>
          <p:nvPr>
            <p:ph idx="1"/>
          </p:nvPr>
        </p:nvSpPr>
        <p:spPr>
          <a:xfrm>
            <a:off x="457200" y="838200"/>
            <a:ext cx="8686800" cy="5715000"/>
          </a:xfrm>
        </p:spPr>
        <p:txBody>
          <a:bodyPr/>
          <a:lstStyle/>
          <a:p>
            <a:endParaRPr lang="en-US" dirty="0" smtClean="0"/>
          </a:p>
          <a:p>
            <a:endParaRPr lang="en-US" dirty="0"/>
          </a:p>
          <a:p>
            <a:endParaRPr lang="en-US" dirty="0" smtClean="0"/>
          </a:p>
          <a:p>
            <a:r>
              <a:rPr lang="ro-RO" dirty="0" smtClean="0"/>
              <a:t>John B. Watson este întemeietorul acestei teorii.</a:t>
            </a:r>
          </a:p>
          <a:p>
            <a:endParaRPr lang="ro-RO" dirty="0" smtClean="0"/>
          </a:p>
          <a:p>
            <a:r>
              <a:rPr lang="ro-RO" dirty="0" smtClean="0"/>
              <a:t>El considera că psihologia nu poate fi considerată </a:t>
            </a:r>
          </a:p>
          <a:p>
            <a:pPr algn="just">
              <a:buNone/>
            </a:pPr>
            <a:r>
              <a:rPr lang="ro-RO" dirty="0" smtClean="0"/>
              <a:t>o ştiinţă adevărată decât în măsura in care este</a:t>
            </a:r>
          </a:p>
          <a:p>
            <a:pPr algn="just">
              <a:buNone/>
            </a:pPr>
            <a:r>
              <a:rPr lang="ro-RO" dirty="0" smtClean="0"/>
              <a:t>rezultatul unor observaţii obiective si a unor</a:t>
            </a:r>
          </a:p>
          <a:p>
            <a:pPr algn="just">
              <a:buNone/>
            </a:pPr>
            <a:r>
              <a:rPr lang="ro-RO" dirty="0" smtClean="0"/>
              <a:t>măsurători ştiinţifice a comportamentului uman.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algn="just">
              <a:buNone/>
            </a:pPr>
            <a:endParaRPr lang="en-US" dirty="0" smtClean="0"/>
          </a:p>
          <a:p>
            <a:pPr algn="just">
              <a:buNone/>
            </a:pPr>
            <a:endParaRPr lang="en-US" dirty="0" smtClean="0"/>
          </a:p>
          <a:p>
            <a:pPr algn="just">
              <a:buNone/>
            </a:pPr>
            <a:endParaRPr lang="en-US" dirty="0"/>
          </a:p>
          <a:p>
            <a:pPr algn="just">
              <a:buNone/>
            </a:pPr>
            <a:r>
              <a:rPr lang="ro-RO" dirty="0" smtClean="0"/>
              <a:t>Teoriile </a:t>
            </a:r>
            <a:r>
              <a:rPr lang="ro-RO" dirty="0"/>
              <a:t>behavioriste sunt numite </a:t>
            </a:r>
          </a:p>
          <a:p>
            <a:pPr algn="just">
              <a:buNone/>
            </a:pPr>
            <a:r>
              <a:rPr lang="ro-RO" dirty="0"/>
              <a:t>teorii Stimul – Răspuns. </a:t>
            </a:r>
          </a:p>
          <a:p>
            <a:endParaRPr lang="ro-RO" dirty="0"/>
          </a:p>
        </p:txBody>
      </p:sp>
    </p:spTree>
    <p:extLst>
      <p:ext uri="{BB962C8B-B14F-4D97-AF65-F5344CB8AC3E}">
        <p14:creationId xmlns:p14="http://schemas.microsoft.com/office/powerpoint/2010/main" val="2693798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en-US" dirty="0"/>
          </a:p>
          <a:p>
            <a:pPr algn="just">
              <a:lnSpc>
                <a:spcPct val="150000"/>
              </a:lnSpc>
              <a:buNone/>
            </a:pPr>
            <a:r>
              <a:rPr lang="ro-RO" dirty="0"/>
              <a:t>Behaviorismul este o teorie </a:t>
            </a:r>
            <a:r>
              <a:rPr lang="ro-RO" dirty="0" smtClean="0"/>
              <a:t>a învăţării </a:t>
            </a:r>
            <a:r>
              <a:rPr lang="ro-RO" dirty="0"/>
              <a:t>focalizată pe </a:t>
            </a:r>
            <a:r>
              <a:rPr lang="ro-RO" dirty="0" smtClean="0"/>
              <a:t>observarea </a:t>
            </a:r>
            <a:r>
              <a:rPr lang="ro-RO" dirty="0"/>
              <a:t>comportamentului – procesul de </a:t>
            </a:r>
            <a:r>
              <a:rPr lang="ro-RO" dirty="0" smtClean="0"/>
              <a:t>învăţare este </a:t>
            </a:r>
            <a:r>
              <a:rPr lang="ro-RO" dirty="0"/>
              <a:t>definit ca însuşire de noi comportamente .</a:t>
            </a:r>
            <a:endParaRPr lang="en-US" dirty="0"/>
          </a:p>
          <a:p>
            <a:endParaRPr lang="ro-RO" dirty="0"/>
          </a:p>
        </p:txBody>
      </p:sp>
    </p:spTree>
    <p:extLst>
      <p:ext uri="{BB962C8B-B14F-4D97-AF65-F5344CB8AC3E}">
        <p14:creationId xmlns:p14="http://schemas.microsoft.com/office/powerpoint/2010/main" val="3949932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ctr">
              <a:buNone/>
            </a:pPr>
            <a:endParaRPr lang="ro-RO" dirty="0" smtClean="0"/>
          </a:p>
          <a:p>
            <a:pPr algn="ctr">
              <a:buNone/>
            </a:pPr>
            <a:endParaRPr lang="ro-RO" dirty="0" smtClean="0"/>
          </a:p>
          <a:p>
            <a:pPr algn="ctr">
              <a:buNone/>
            </a:pPr>
            <a:r>
              <a:rPr lang="ro-RO" dirty="0" smtClean="0"/>
              <a:t>Behavioriştii numesc această metodă de învăţare CONDIŢIONARE</a:t>
            </a:r>
          </a:p>
          <a:p>
            <a:pPr algn="ctr">
              <a:buNone/>
            </a:pPr>
            <a:endParaRPr lang="ro-RO" dirty="0" smtClean="0"/>
          </a:p>
          <a:p>
            <a:pPr algn="just">
              <a:buNone/>
            </a:pPr>
            <a:r>
              <a:rPr lang="ro-RO" dirty="0" smtClean="0"/>
              <a:t>	Două tipuri de condiţionare sunt recunoscute ca explicaţii viabile ale modului în care animalele şi fiinţele umane deopotrivă pot fi educate să execute anumite lucruri : </a:t>
            </a:r>
          </a:p>
          <a:p>
            <a:pPr algn="just">
              <a:buNone/>
            </a:pPr>
            <a:endParaRPr lang="ro-RO" dirty="0" smtClean="0"/>
          </a:p>
          <a:p>
            <a:pPr algn="just">
              <a:buFont typeface="Wingdings" pitchFamily="2" charset="2"/>
              <a:buChar char="§"/>
            </a:pPr>
            <a:r>
              <a:rPr lang="ro-RO" dirty="0" smtClean="0"/>
              <a:t>Condiţionarea clasică</a:t>
            </a:r>
          </a:p>
          <a:p>
            <a:pPr algn="just">
              <a:buFont typeface="Wingdings" pitchFamily="2" charset="2"/>
              <a:buChar char="§"/>
            </a:pPr>
            <a:r>
              <a:rPr lang="ro-RO" dirty="0" smtClean="0"/>
              <a:t>Condiţionarea operantă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just">
              <a:buFont typeface="Wingdings" pitchFamily="2" charset="2"/>
              <a:buChar char="§"/>
            </a:pPr>
            <a:endParaRPr lang="ro-RO" dirty="0" smtClean="0"/>
          </a:p>
          <a:p>
            <a:pPr algn="just">
              <a:buFont typeface="Wingdings" pitchFamily="2" charset="2"/>
              <a:buChar char="§"/>
            </a:pPr>
            <a:endParaRPr lang="ro-RO" dirty="0" smtClean="0"/>
          </a:p>
          <a:p>
            <a:pPr algn="just">
              <a:buFont typeface="Wingdings" pitchFamily="2" charset="2"/>
              <a:buChar char="§"/>
            </a:pPr>
            <a:endParaRPr lang="ro-RO" dirty="0" smtClean="0"/>
          </a:p>
          <a:p>
            <a:pPr algn="just">
              <a:buFont typeface="Wingdings" pitchFamily="2" charset="2"/>
              <a:buChar char="§"/>
            </a:pPr>
            <a:endParaRPr lang="en-US" dirty="0" smtClean="0"/>
          </a:p>
          <a:p>
            <a:pPr algn="just">
              <a:buFont typeface="Wingdings" pitchFamily="2" charset="2"/>
              <a:buChar char="§"/>
            </a:pPr>
            <a:endParaRPr lang="en-US" dirty="0"/>
          </a:p>
          <a:p>
            <a:pPr algn="just">
              <a:buFont typeface="Wingdings" pitchFamily="2" charset="2"/>
              <a:buChar char="§"/>
            </a:pPr>
            <a:r>
              <a:rPr lang="ro-RO" dirty="0" smtClean="0"/>
              <a:t>CONDIŢIONAREA CLASICĂ</a:t>
            </a:r>
          </a:p>
          <a:p>
            <a:pPr algn="just">
              <a:buNone/>
            </a:pPr>
            <a:r>
              <a:rPr lang="ro-RO" dirty="0" smtClean="0"/>
              <a:t>	- implică accentuarea unui reflex natural sau a unui</a:t>
            </a:r>
          </a:p>
          <a:p>
            <a:pPr algn="just">
              <a:buNone/>
            </a:pPr>
            <a:r>
              <a:rPr lang="ro-RO" dirty="0" smtClean="0"/>
              <a:t>	   comportament produs de un stimul particular.</a:t>
            </a:r>
          </a:p>
          <a:p>
            <a:pPr algn="just">
              <a:buNone/>
            </a:pPr>
            <a:r>
              <a:rPr lang="ro-RO"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en-US" dirty="0"/>
          </a:p>
          <a:p>
            <a:pPr algn="just">
              <a:buNone/>
            </a:pPr>
            <a:r>
              <a:rPr lang="ro-RO" dirty="0"/>
              <a:t> ex.: Pavlov – câinele saliva când auzea sunetul </a:t>
            </a:r>
          </a:p>
          <a:p>
            <a:pPr algn="just">
              <a:buNone/>
            </a:pPr>
            <a:r>
              <a:rPr lang="ro-RO" dirty="0"/>
              <a:t>			            clopoţelului;</a:t>
            </a:r>
          </a:p>
          <a:p>
            <a:pPr algn="just">
              <a:buNone/>
            </a:pPr>
            <a:r>
              <a:rPr lang="ro-RO" dirty="0"/>
              <a:t>		      - sentimentul de teamă care apare la auzul</a:t>
            </a:r>
          </a:p>
          <a:p>
            <a:pPr algn="just">
              <a:buNone/>
            </a:pPr>
            <a:r>
              <a:rPr lang="ro-RO" dirty="0"/>
              <a:t>                 polizorului la dentist</a:t>
            </a:r>
          </a:p>
        </p:txBody>
      </p:sp>
    </p:spTree>
    <p:extLst>
      <p:ext uri="{BB962C8B-B14F-4D97-AF65-F5344CB8AC3E}">
        <p14:creationId xmlns:p14="http://schemas.microsoft.com/office/powerpoint/2010/main" val="3539232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lstStyle/>
          <a:p>
            <a:pPr>
              <a:buFont typeface="Wingdings" pitchFamily="2" charset="2"/>
              <a:buChar char="§"/>
            </a:pPr>
            <a:r>
              <a:rPr lang="ro-RO" dirty="0" smtClean="0"/>
              <a:t>CONDIŢIONAREA OPERANTĂ</a:t>
            </a:r>
          </a:p>
          <a:p>
            <a:pPr>
              <a:buNone/>
            </a:pPr>
            <a:r>
              <a:rPr lang="ro-RO" dirty="0" smtClean="0"/>
              <a:t>	</a:t>
            </a:r>
            <a:endParaRPr lang="en-US" dirty="0" smtClean="0"/>
          </a:p>
          <a:p>
            <a:pPr>
              <a:buNone/>
            </a:pPr>
            <a:endParaRPr lang="en-US" dirty="0"/>
          </a:p>
          <a:p>
            <a:pPr>
              <a:buNone/>
            </a:pPr>
            <a:r>
              <a:rPr lang="en-US" dirty="0" smtClean="0"/>
              <a:t>  </a:t>
            </a:r>
            <a:endParaRPr lang="en-US" dirty="0"/>
          </a:p>
          <a:p>
            <a:r>
              <a:rPr lang="en-US" dirty="0" smtClean="0"/>
              <a:t>  </a:t>
            </a:r>
            <a:r>
              <a:rPr lang="ro-RO" dirty="0" smtClean="0"/>
              <a:t>Este cea mai importantă metodă de învăţare ptr. behaviorism.</a:t>
            </a:r>
          </a:p>
          <a:p>
            <a:endParaRPr lang="ro-RO" dirty="0" smtClean="0"/>
          </a:p>
          <a:p>
            <a:r>
              <a:rPr lang="ro-RO" dirty="0" smtClean="0"/>
              <a:t>	Implică consolidarea unui tip de comportament prin recompensarea lui. </a:t>
            </a:r>
          </a:p>
          <a:p>
            <a:pPr>
              <a:buNone/>
            </a:pPr>
            <a:r>
              <a:rPr lang="ro-RO"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buNone/>
            </a:pPr>
            <a:endParaRPr lang="en-US" dirty="0" smtClean="0"/>
          </a:p>
          <a:p>
            <a:pPr>
              <a:buNone/>
            </a:pPr>
            <a:endParaRPr lang="en-US" dirty="0"/>
          </a:p>
          <a:p>
            <a:pPr>
              <a:buNone/>
            </a:pPr>
            <a:r>
              <a:rPr lang="ro-RO" dirty="0" smtClean="0"/>
              <a:t>Această </a:t>
            </a:r>
            <a:r>
              <a:rPr lang="ro-RO" dirty="0"/>
              <a:t>metodă poate funcţiona si prin descurajarea unui comportament considerat negativ – aplicare de pedepse. In multe cazuri lipsa unei recompense poate fi considerată o pedeapsă.</a:t>
            </a:r>
          </a:p>
          <a:p>
            <a:pPr algn="just">
              <a:buNone/>
            </a:pPr>
            <a:r>
              <a:rPr lang="ro-RO" dirty="0"/>
              <a:t>	</a:t>
            </a:r>
          </a:p>
        </p:txBody>
      </p:sp>
    </p:spTree>
    <p:extLst>
      <p:ext uri="{BB962C8B-B14F-4D97-AF65-F5344CB8AC3E}">
        <p14:creationId xmlns:p14="http://schemas.microsoft.com/office/powerpoint/2010/main" val="3457657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r>
              <a:rPr lang="ro-RO" dirty="0" smtClean="0"/>
              <a:t>ex</a:t>
            </a:r>
            <a:r>
              <a:rPr lang="ro-RO" dirty="0"/>
              <a:t>.: mama oferă o bucată de ciocolată copilului de fiecare  dată când acesta face curat in camera lui. </a:t>
            </a:r>
            <a:endParaRPr lang="ro-RO" dirty="0" smtClean="0"/>
          </a:p>
          <a:p>
            <a:endParaRPr lang="ro-RO" dirty="0" smtClean="0"/>
          </a:p>
          <a:p>
            <a:r>
              <a:rPr lang="ro-RO" dirty="0" smtClean="0"/>
              <a:t>În </a:t>
            </a:r>
            <a:r>
              <a:rPr lang="ro-RO" dirty="0"/>
              <a:t>timp obiceiul de a face curat se intensifică deoarece este recompensat. Acest tip de recompensă se numeşte “consolidare”. </a:t>
            </a:r>
          </a:p>
        </p:txBody>
      </p:sp>
    </p:spTree>
    <p:extLst>
      <p:ext uri="{BB962C8B-B14F-4D97-AF65-F5344CB8AC3E}">
        <p14:creationId xmlns:p14="http://schemas.microsoft.com/office/powerpoint/2010/main" val="1761179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ro-RO" dirty="0" smtClean="0"/>
              <a:t>Cel </a:t>
            </a:r>
            <a:r>
              <a:rPr lang="ro-RO" dirty="0"/>
              <a:t>mai probabil, obiceiul îşi pierde din intensitate sau dispare complet dacă nu mai există recompensa.</a:t>
            </a:r>
          </a:p>
          <a:p>
            <a:endParaRPr lang="ro-RO" dirty="0"/>
          </a:p>
        </p:txBody>
      </p:sp>
    </p:spTree>
    <p:extLst>
      <p:ext uri="{BB962C8B-B14F-4D97-AF65-F5344CB8AC3E}">
        <p14:creationId xmlns:p14="http://schemas.microsoft.com/office/powerpoint/2010/main" val="3317804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lstStyle/>
          <a:p>
            <a:pPr algn="just">
              <a:buFont typeface="Wingdings" pitchFamily="2" charset="2"/>
              <a:buChar char="v"/>
            </a:pPr>
            <a:endParaRPr lang="en-US" dirty="0" smtClean="0"/>
          </a:p>
          <a:p>
            <a:pPr algn="just">
              <a:buFont typeface="Wingdings" pitchFamily="2" charset="2"/>
              <a:buChar char="v"/>
            </a:pPr>
            <a:endParaRPr lang="en-US" dirty="0"/>
          </a:p>
          <a:p>
            <a:pPr algn="just">
              <a:buFont typeface="Wingdings" pitchFamily="2" charset="2"/>
              <a:buChar char="v"/>
            </a:pPr>
            <a:endParaRPr lang="en-US" dirty="0" smtClean="0"/>
          </a:p>
          <a:p>
            <a:pPr algn="just">
              <a:buFont typeface="Wingdings" pitchFamily="2" charset="2"/>
              <a:buChar char="v"/>
            </a:pPr>
            <a:endParaRPr lang="en-US" dirty="0"/>
          </a:p>
          <a:p>
            <a:pPr algn="just">
              <a:buFont typeface="Wingdings" pitchFamily="2" charset="2"/>
              <a:buChar char="v"/>
            </a:pPr>
            <a:endParaRPr lang="en-US" dirty="0" smtClean="0"/>
          </a:p>
          <a:p>
            <a:pPr algn="just">
              <a:buFont typeface="Wingdings" pitchFamily="2" charset="2"/>
              <a:buChar char="v"/>
            </a:pPr>
            <a:r>
              <a:rPr lang="ro-RO" dirty="0" smtClean="0"/>
              <a:t>Skinner (1930 – psiholog american) </a:t>
            </a:r>
            <a:r>
              <a:rPr lang="ro-RO" sz="2400" dirty="0" smtClean="0"/>
              <a:t>a studiat comportamentul şobolanilor şi al porumbeilor şi a extins rezultatele experimentelor sale la comportamentul uman. 	</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ro-RO" dirty="0"/>
              <a:t>El a folosit o cutie goală , simplă </a:t>
            </a:r>
            <a:r>
              <a:rPr lang="ro-RO" sz="2400" dirty="0"/>
              <a:t>(“cutia lui Skinner”) </a:t>
            </a:r>
            <a:r>
              <a:rPr lang="ro-RO" dirty="0"/>
              <a:t>in care animalele puteau primi mâncare doar </a:t>
            </a:r>
            <a:r>
              <a:rPr lang="ro-RO" dirty="0" smtClean="0"/>
              <a:t>dacă apăsau o manetă. </a:t>
            </a:r>
            <a:r>
              <a:rPr lang="ro-RO" dirty="0"/>
              <a:t>Astfel, animalele “învăţau” că pentru a fi hrănite era nevoie să apese maneta.</a:t>
            </a:r>
          </a:p>
          <a:p>
            <a:endParaRPr lang="ro-RO" dirty="0"/>
          </a:p>
        </p:txBody>
      </p:sp>
    </p:spTree>
    <p:extLst>
      <p:ext uri="{BB962C8B-B14F-4D97-AF65-F5344CB8AC3E}">
        <p14:creationId xmlns:p14="http://schemas.microsoft.com/office/powerpoint/2010/main" val="1859548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lgn="just">
              <a:buNone/>
            </a:pPr>
            <a:endParaRPr lang="en-US" dirty="0" smtClean="0"/>
          </a:p>
          <a:p>
            <a:pPr algn="just">
              <a:buNone/>
            </a:pPr>
            <a:endParaRPr lang="en-US" dirty="0"/>
          </a:p>
          <a:p>
            <a:pPr algn="just">
              <a:buNone/>
            </a:pPr>
            <a:r>
              <a:rPr lang="ro-RO" dirty="0" smtClean="0"/>
              <a:t>Skinner </a:t>
            </a:r>
            <a:r>
              <a:rPr lang="ro-RO" dirty="0"/>
              <a:t>a susţinut ideea că recompensele şi pedepsele stau la baza majorităţii comportamentelor / obiceiurilor umane şi că principiul condiţionării cooperante stă la baza învăţării umane.  </a:t>
            </a:r>
          </a:p>
          <a:p>
            <a:pPr algn="just">
              <a:buNone/>
            </a:pPr>
            <a:r>
              <a:rPr lang="ro-RO" dirty="0"/>
              <a:t>	</a:t>
            </a:r>
          </a:p>
        </p:txBody>
      </p:sp>
    </p:spTree>
    <p:extLst>
      <p:ext uri="{BB962C8B-B14F-4D97-AF65-F5344CB8AC3E}">
        <p14:creationId xmlns:p14="http://schemas.microsoft.com/office/powerpoint/2010/main" val="4096823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ro-RO" dirty="0" smtClean="0"/>
          </a:p>
          <a:p>
            <a:endParaRPr lang="ro-RO" dirty="0"/>
          </a:p>
          <a:p>
            <a:r>
              <a:rPr lang="ro-RO" dirty="0" smtClean="0"/>
              <a:t>Skinner se </a:t>
            </a:r>
            <a:r>
              <a:rPr lang="ro-RO" dirty="0"/>
              <a:t>referă la o consolidare pozitivă, </a:t>
            </a:r>
            <a:r>
              <a:rPr lang="ro-RO" dirty="0" smtClean="0"/>
              <a:t>la una negativă </a:t>
            </a:r>
            <a:r>
              <a:rPr lang="ro-RO" dirty="0"/>
              <a:t>şi la o modelare progresivă a comportamentului uman. </a:t>
            </a:r>
          </a:p>
        </p:txBody>
      </p:sp>
    </p:spTree>
    <p:extLst>
      <p:ext uri="{BB962C8B-B14F-4D97-AF65-F5344CB8AC3E}">
        <p14:creationId xmlns:p14="http://schemas.microsoft.com/office/powerpoint/2010/main" val="2381549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endParaRPr lang="ro-RO" dirty="0"/>
          </a:p>
          <a:p>
            <a:r>
              <a:rPr lang="ro-RO" dirty="0"/>
              <a:t>(folosită in cazul copiilor cu probleme de vorbire: mai întâi se recompensează orice sunet emis şi apoi, gradual, orice grup de sunete care se apropie de cuvintele care trebuie învăţate )</a:t>
            </a:r>
            <a:endParaRPr lang="en-US" dirty="0"/>
          </a:p>
          <a:p>
            <a:endParaRPr lang="ro-RO" dirty="0"/>
          </a:p>
          <a:p>
            <a:endParaRPr lang="ro-RO" dirty="0"/>
          </a:p>
        </p:txBody>
      </p:sp>
    </p:spTree>
    <p:extLst>
      <p:ext uri="{BB962C8B-B14F-4D97-AF65-F5344CB8AC3E}">
        <p14:creationId xmlns:p14="http://schemas.microsoft.com/office/powerpoint/2010/main" val="2707559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lstStyle/>
          <a:p>
            <a:pPr algn="ctr">
              <a:buNone/>
            </a:pPr>
            <a:endParaRPr lang="ro-RO" dirty="0" smtClean="0"/>
          </a:p>
          <a:p>
            <a:pPr algn="ctr">
              <a:buNone/>
            </a:pPr>
            <a:r>
              <a:rPr lang="ro-RO" dirty="0" smtClean="0"/>
              <a:t>IMPLICAŢIILE BEHAVIORISMULUI ÎN</a:t>
            </a:r>
          </a:p>
          <a:p>
            <a:pPr algn="ctr">
              <a:buNone/>
            </a:pPr>
            <a:r>
              <a:rPr lang="ro-RO" dirty="0" smtClean="0"/>
              <a:t>SALA DE CLASĂ</a:t>
            </a:r>
          </a:p>
          <a:p>
            <a:pPr algn="ctr">
              <a:buNone/>
            </a:pPr>
            <a:endParaRPr lang="ro-RO" dirty="0" smtClean="0"/>
          </a:p>
          <a:p>
            <a:pPr marL="137160" indent="0">
              <a:buNone/>
            </a:pPr>
            <a:r>
              <a:rPr lang="ro-RO" dirty="0" smtClean="0"/>
              <a:t>	</a:t>
            </a:r>
            <a:endParaRPr lang="en-US" dirty="0" smtClean="0"/>
          </a:p>
          <a:p>
            <a:pPr>
              <a:buFont typeface="Wingdings" pitchFamily="2" charset="2"/>
              <a:buChar char="§"/>
            </a:pPr>
            <a:endParaRPr lang="en-US" sz="2400" dirty="0"/>
          </a:p>
          <a:p>
            <a:pPr>
              <a:lnSpc>
                <a:spcPct val="150000"/>
              </a:lnSpc>
              <a:buFont typeface="Wingdings" pitchFamily="2" charset="2"/>
              <a:buChar char="§"/>
            </a:pPr>
            <a:r>
              <a:rPr lang="ro-RO" dirty="0" smtClean="0"/>
              <a:t>Pentru a aplica principiile behaviorismului în sala de clasă trebuie să se ştie clar ce fel de comportament trebuie încurajat, consolidat.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a:buNone/>
            </a:pPr>
            <a:endParaRPr lang="en-US" dirty="0" smtClean="0"/>
          </a:p>
          <a:p>
            <a:pPr>
              <a:buNone/>
            </a:pPr>
            <a:endParaRPr lang="en-US" dirty="0"/>
          </a:p>
          <a:p>
            <a:pPr>
              <a:lnSpc>
                <a:spcPct val="150000"/>
              </a:lnSpc>
              <a:buNone/>
            </a:pPr>
            <a:r>
              <a:rPr lang="ro-RO" dirty="0" smtClean="0"/>
              <a:t>Poate </a:t>
            </a:r>
            <a:r>
              <a:rPr lang="ro-RO" dirty="0"/>
              <a:t>fi vorba de un tip de comportament “bun sau </a:t>
            </a:r>
            <a:r>
              <a:rPr lang="ro-RO" dirty="0" smtClean="0"/>
              <a:t> </a:t>
            </a:r>
            <a:r>
              <a:rPr lang="ro-RO" dirty="0"/>
              <a:t>rău in general” sau poate fi vorba de un </a:t>
            </a:r>
            <a:r>
              <a:rPr lang="ro-RO" dirty="0" smtClean="0"/>
              <a:t>comportament specific </a:t>
            </a:r>
            <a:r>
              <a:rPr lang="ro-RO" dirty="0"/>
              <a:t>educaţional: </a:t>
            </a:r>
            <a:r>
              <a:rPr lang="ro-RO" dirty="0" smtClean="0"/>
              <a:t>ex. scriere </a:t>
            </a:r>
            <a:r>
              <a:rPr lang="ro-RO" dirty="0"/>
              <a:t>corectă. </a:t>
            </a:r>
          </a:p>
        </p:txBody>
      </p:sp>
    </p:spTree>
    <p:extLst>
      <p:ext uri="{BB962C8B-B14F-4D97-AF65-F5344CB8AC3E}">
        <p14:creationId xmlns:p14="http://schemas.microsoft.com/office/powerpoint/2010/main" val="776437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en-US" dirty="0"/>
          </a:p>
          <a:p>
            <a:pPr>
              <a:lnSpc>
                <a:spcPct val="150000"/>
              </a:lnSpc>
            </a:pPr>
            <a:r>
              <a:rPr lang="ro-RO" dirty="0" smtClean="0"/>
              <a:t>Natura </a:t>
            </a:r>
            <a:r>
              <a:rPr lang="ro-RO" dirty="0"/>
              <a:t>recompensei trebuie stabilită la rândul ei. Aceasta poate varia de la comentarii pozitive</a:t>
            </a:r>
            <a:r>
              <a:rPr lang="ro-RO" dirty="0" smtClean="0"/>
              <a:t>, steluţe</a:t>
            </a:r>
            <a:r>
              <a:rPr lang="ro-RO" dirty="0"/>
              <a:t>, dulciuri, ştampile până la acordare de certificate, recunoaştere publică.</a:t>
            </a:r>
            <a:endParaRPr lang="en-US" dirty="0"/>
          </a:p>
          <a:p>
            <a:endParaRPr lang="ro-RO" dirty="0"/>
          </a:p>
        </p:txBody>
      </p:sp>
    </p:spTree>
    <p:extLst>
      <p:ext uri="{BB962C8B-B14F-4D97-AF65-F5344CB8AC3E}">
        <p14:creationId xmlns:p14="http://schemas.microsoft.com/office/powerpoint/2010/main" val="1291130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endParaRPr lang="ro-RO" sz="2400" dirty="0" smtClean="0"/>
          </a:p>
          <a:p>
            <a:endParaRPr lang="ro-RO" sz="2400" dirty="0" smtClean="0"/>
          </a:p>
          <a:p>
            <a:endParaRPr lang="ro-RO" sz="2400" dirty="0"/>
          </a:p>
          <a:p>
            <a:pPr>
              <a:lnSpc>
                <a:spcPct val="150000"/>
              </a:lnSpc>
            </a:pPr>
            <a:r>
              <a:rPr lang="ro-RO" sz="2400" dirty="0" smtClean="0"/>
              <a:t>Recompensele trebuie să aibă valoare pentru elevi;</a:t>
            </a:r>
          </a:p>
          <a:p>
            <a:pPr>
              <a:lnSpc>
                <a:spcPct val="150000"/>
              </a:lnSpc>
            </a:pPr>
            <a:r>
              <a:rPr lang="ro-RO" sz="2400" dirty="0" smtClean="0"/>
              <a:t>Dacă recompensele vin pe neaşteptate, motivaţia intrinsecă este puternică;</a:t>
            </a:r>
          </a:p>
          <a:p>
            <a:pPr>
              <a:lnSpc>
                <a:spcPct val="150000"/>
              </a:lnSpc>
            </a:pPr>
            <a:r>
              <a:rPr lang="ro-RO" sz="2400" dirty="0" smtClean="0"/>
              <a:t>Recompensele pot fi folosite pentru a însufleţi o activitate;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ro-RO" dirty="0" smtClean="0"/>
          </a:p>
          <a:p>
            <a:pPr>
              <a:lnSpc>
                <a:spcPct val="150000"/>
              </a:lnSpc>
            </a:pPr>
            <a:r>
              <a:rPr lang="ro-RO" dirty="0" smtClean="0"/>
              <a:t>Recompensele </a:t>
            </a:r>
            <a:r>
              <a:rPr lang="ro-RO" dirty="0"/>
              <a:t>pot fi folosite pentru a încuraja elevii, mai ales pe cei care au complexe de inferioritate;</a:t>
            </a:r>
          </a:p>
          <a:p>
            <a:pPr>
              <a:lnSpc>
                <a:spcPct val="150000"/>
              </a:lnSpc>
            </a:pPr>
            <a:r>
              <a:rPr lang="ro-RO" dirty="0"/>
              <a:t>Recompensele pot deprecia calitatea experienţei de învăţare;</a:t>
            </a:r>
          </a:p>
          <a:p>
            <a:endParaRPr lang="ro-RO" dirty="0"/>
          </a:p>
        </p:txBody>
      </p:sp>
    </p:spTree>
    <p:extLst>
      <p:ext uri="{BB962C8B-B14F-4D97-AF65-F5344CB8AC3E}">
        <p14:creationId xmlns:p14="http://schemas.microsoft.com/office/powerpoint/2010/main" val="2567555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lnSpc>
                <a:spcPct val="150000"/>
              </a:lnSpc>
            </a:pPr>
            <a:endParaRPr lang="ro-RO" dirty="0" smtClean="0"/>
          </a:p>
          <a:p>
            <a:pPr>
              <a:lnSpc>
                <a:spcPct val="150000"/>
              </a:lnSpc>
            </a:pPr>
            <a:r>
              <a:rPr lang="ro-RO" dirty="0" smtClean="0"/>
              <a:t>Sistemul </a:t>
            </a:r>
            <a:r>
              <a:rPr lang="ro-RO" dirty="0"/>
              <a:t>de recompense poate genera incorectitudine;</a:t>
            </a:r>
          </a:p>
          <a:p>
            <a:pPr>
              <a:lnSpc>
                <a:spcPct val="150000"/>
              </a:lnSpc>
            </a:pPr>
            <a:endParaRPr lang="ro-RO" dirty="0" smtClean="0"/>
          </a:p>
          <a:p>
            <a:pPr>
              <a:lnSpc>
                <a:spcPct val="150000"/>
              </a:lnSpc>
            </a:pPr>
            <a:r>
              <a:rPr lang="ro-RO" dirty="0" smtClean="0"/>
              <a:t>Recompensele </a:t>
            </a:r>
            <a:r>
              <a:rPr lang="ro-RO" dirty="0"/>
              <a:t>pot abate atenţia de la adevărata problemă care trebuie rezolvată;</a:t>
            </a:r>
          </a:p>
          <a:p>
            <a:endParaRPr lang="ro-RO" dirty="0"/>
          </a:p>
        </p:txBody>
      </p:sp>
    </p:spTree>
    <p:extLst>
      <p:ext uri="{BB962C8B-B14F-4D97-AF65-F5344CB8AC3E}">
        <p14:creationId xmlns:p14="http://schemas.microsoft.com/office/powerpoint/2010/main" val="3615624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a:lnSpc>
                <a:spcPct val="150000"/>
              </a:lnSpc>
            </a:pPr>
            <a:r>
              <a:rPr lang="ro-RO" dirty="0"/>
              <a:t>Recompensa nu duce implicit la găsirea celei mai bune soluţii de rezolvare a problemei</a:t>
            </a:r>
            <a:r>
              <a:rPr lang="ro-RO" dirty="0" smtClean="0"/>
              <a:t>;</a:t>
            </a:r>
          </a:p>
          <a:p>
            <a:pPr>
              <a:lnSpc>
                <a:spcPct val="150000"/>
              </a:lnSpc>
            </a:pPr>
            <a:endParaRPr lang="ro-RO" dirty="0"/>
          </a:p>
          <a:p>
            <a:pPr>
              <a:lnSpc>
                <a:spcPct val="150000"/>
              </a:lnSpc>
            </a:pPr>
            <a:r>
              <a:rPr lang="ro-RO" dirty="0"/>
              <a:t>Recompensa poate descuraja acei copii care simt că nu au nici o şansă să o capete.</a:t>
            </a:r>
          </a:p>
          <a:p>
            <a:endParaRPr lang="ro-RO" dirty="0"/>
          </a:p>
        </p:txBody>
      </p:sp>
    </p:spTree>
    <p:extLst>
      <p:ext uri="{BB962C8B-B14F-4D97-AF65-F5344CB8AC3E}">
        <p14:creationId xmlns:p14="http://schemas.microsoft.com/office/powerpoint/2010/main" val="2549991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buNone/>
            </a:pPr>
            <a:endParaRPr lang="ro-RO" sz="2400" dirty="0" smtClean="0"/>
          </a:p>
          <a:p>
            <a:pPr>
              <a:buNone/>
            </a:pPr>
            <a:endParaRPr lang="ro-RO" sz="2400" dirty="0"/>
          </a:p>
          <a:p>
            <a:pPr>
              <a:buNone/>
            </a:pPr>
            <a:endParaRPr lang="ro-RO" sz="2400" dirty="0" smtClean="0"/>
          </a:p>
          <a:p>
            <a:pPr>
              <a:buNone/>
            </a:pPr>
            <a:endParaRPr lang="ro-RO" sz="2400" dirty="0"/>
          </a:p>
          <a:p>
            <a:pPr>
              <a:buNone/>
            </a:pPr>
            <a:endParaRPr lang="ro-RO" sz="2400" dirty="0" smtClean="0"/>
          </a:p>
          <a:p>
            <a:pPr>
              <a:buNone/>
            </a:pPr>
            <a:endParaRPr lang="ro-RO" sz="2400" dirty="0"/>
          </a:p>
          <a:p>
            <a:pPr>
              <a:buNone/>
            </a:pPr>
            <a:r>
              <a:rPr lang="ro-RO" sz="2400" dirty="0" smtClean="0"/>
              <a:t>Criticii aplicării behaviorismului in educaţie aduc următoarele </a:t>
            </a:r>
          </a:p>
          <a:p>
            <a:pPr>
              <a:buNone/>
            </a:pPr>
            <a:r>
              <a:rPr lang="ro-RO" sz="2400" dirty="0" smtClean="0"/>
              <a:t>argumente:</a:t>
            </a:r>
          </a:p>
          <a:p>
            <a:pPr algn="just">
              <a:buNone/>
            </a:pPr>
            <a:endParaRPr lang="ro-RO" sz="2400" dirty="0" smtClean="0"/>
          </a:p>
          <a:p>
            <a:pPr algn="just">
              <a:buNone/>
            </a:pPr>
            <a:endParaRPr lang="en-US" sz="2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Ø"/>
            </a:pPr>
            <a:endParaRPr lang="ro-RO" sz="2400" dirty="0" smtClean="0"/>
          </a:p>
          <a:p>
            <a:pPr>
              <a:lnSpc>
                <a:spcPct val="150000"/>
              </a:lnSpc>
              <a:buFont typeface="Wingdings" pitchFamily="2" charset="2"/>
              <a:buChar char="Ø"/>
            </a:pPr>
            <a:r>
              <a:rPr lang="ro-RO" sz="2400" dirty="0" smtClean="0"/>
              <a:t>Recompensele </a:t>
            </a:r>
            <a:r>
              <a:rPr lang="ro-RO" sz="2400" dirty="0"/>
              <a:t>oferite pot duce la pierderea interesului elevului – folosind recompense in cazul copiilor care erau deja foarte bine motivaţi, s-a ajuns la pierderea interesului acestora pentru subiectul studiat;</a:t>
            </a:r>
          </a:p>
          <a:p>
            <a:pPr>
              <a:lnSpc>
                <a:spcPct val="150000"/>
              </a:lnSpc>
              <a:buFont typeface="Wingdings" pitchFamily="2" charset="2"/>
              <a:buChar char="Ø"/>
            </a:pPr>
            <a:r>
              <a:rPr lang="ro-RO" sz="2400" dirty="0"/>
              <a:t>Acordând o atenţie deosebită unui singur elev poate fi in detrimentul celorlalţi din clasă.  </a:t>
            </a:r>
          </a:p>
          <a:p>
            <a:pPr>
              <a:lnSpc>
                <a:spcPct val="150000"/>
              </a:lnSpc>
            </a:pPr>
            <a:endParaRPr lang="ro-RO" sz="2400" dirty="0"/>
          </a:p>
        </p:txBody>
      </p:sp>
    </p:spTree>
    <p:extLst>
      <p:ext uri="{BB962C8B-B14F-4D97-AF65-F5344CB8AC3E}">
        <p14:creationId xmlns:p14="http://schemas.microsoft.com/office/powerpoint/2010/main" val="1145346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lgn="just">
              <a:lnSpc>
                <a:spcPct val="150000"/>
              </a:lnSpc>
              <a:buNone/>
            </a:pPr>
            <a:r>
              <a:rPr lang="ro-RO" dirty="0" smtClean="0"/>
              <a:t>Abordarea </a:t>
            </a:r>
            <a:r>
              <a:rPr lang="ro-RO" dirty="0"/>
              <a:t>behavioristă a procesului educaţional este eficientă </a:t>
            </a:r>
            <a:r>
              <a:rPr lang="ro-RO" dirty="0" smtClean="0"/>
              <a:t>mai </a:t>
            </a:r>
            <a:r>
              <a:rPr lang="ro-RO" dirty="0"/>
              <a:t>ales în cazurile in </a:t>
            </a:r>
            <a:r>
              <a:rPr lang="ro-RO" dirty="0" smtClean="0"/>
              <a:t>care:</a:t>
            </a:r>
          </a:p>
          <a:p>
            <a:pPr algn="just">
              <a:lnSpc>
                <a:spcPct val="150000"/>
              </a:lnSpc>
            </a:pPr>
            <a:r>
              <a:rPr lang="ro-RO" dirty="0" smtClean="0"/>
              <a:t> </a:t>
            </a:r>
            <a:r>
              <a:rPr lang="ro-RO" dirty="0"/>
              <a:t>un </a:t>
            </a:r>
            <a:r>
              <a:rPr lang="ro-RO" dirty="0" smtClean="0"/>
              <a:t>elev a </a:t>
            </a:r>
            <a:r>
              <a:rPr lang="ro-RO" dirty="0"/>
              <a:t>avut un </a:t>
            </a:r>
            <a:r>
              <a:rPr lang="ro-RO" dirty="0" smtClean="0"/>
              <a:t>eşec</a:t>
            </a:r>
          </a:p>
          <a:p>
            <a:pPr algn="just">
              <a:lnSpc>
                <a:spcPct val="150000"/>
              </a:lnSpc>
            </a:pPr>
            <a:r>
              <a:rPr lang="ro-RO" dirty="0" smtClean="0"/>
              <a:t>motivaţia </a:t>
            </a:r>
            <a:r>
              <a:rPr lang="ro-RO" dirty="0"/>
              <a:t>este scăzută </a:t>
            </a:r>
            <a:endParaRPr lang="ro-RO" dirty="0" smtClean="0"/>
          </a:p>
          <a:p>
            <a:pPr algn="just">
              <a:lnSpc>
                <a:spcPct val="150000"/>
              </a:lnSpc>
            </a:pPr>
            <a:r>
              <a:rPr lang="ro-RO" dirty="0" smtClean="0"/>
              <a:t>în </a:t>
            </a:r>
            <a:r>
              <a:rPr lang="ro-RO" dirty="0"/>
              <a:t>cazul în care nici o altă </a:t>
            </a:r>
            <a:r>
              <a:rPr lang="ro-RO" dirty="0" smtClean="0"/>
              <a:t>abordare </a:t>
            </a:r>
            <a:r>
              <a:rPr lang="ro-RO" dirty="0"/>
              <a:t>nu a funcţionat.</a:t>
            </a:r>
          </a:p>
          <a:p>
            <a:pPr>
              <a:buNone/>
            </a:pPr>
            <a:r>
              <a:rPr lang="ro-RO" dirty="0"/>
              <a:t>     </a:t>
            </a:r>
          </a:p>
        </p:txBody>
      </p:sp>
    </p:spTree>
    <p:extLst>
      <p:ext uri="{BB962C8B-B14F-4D97-AF65-F5344CB8AC3E}">
        <p14:creationId xmlns:p14="http://schemas.microsoft.com/office/powerpoint/2010/main" val="3222642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pPr>
              <a:lnSpc>
                <a:spcPct val="150000"/>
              </a:lnSpc>
            </a:pPr>
            <a:r>
              <a:rPr lang="ro-RO" dirty="0" smtClean="0"/>
              <a:t>Profesorii </a:t>
            </a:r>
            <a:r>
              <a:rPr lang="ro-RO" dirty="0"/>
              <a:t>consideră că sistemul recompenselor ajută la consolidarea unui comportament adecvat in </a:t>
            </a:r>
            <a:r>
              <a:rPr lang="ro-RO" dirty="0" smtClean="0"/>
              <a:t>clasă (atenţie la </a:t>
            </a:r>
            <a:r>
              <a:rPr lang="ro-RO" dirty="0"/>
              <a:t>de cei din jur, evitarea comportamentului nepoliticos</a:t>
            </a:r>
            <a:r>
              <a:rPr lang="ro-RO" dirty="0" smtClean="0"/>
              <a:t>), </a:t>
            </a:r>
            <a:r>
              <a:rPr lang="ro-RO" dirty="0"/>
              <a:t>la asigurarea unui mediu organizat, ordonat favorabil învăţării.</a:t>
            </a:r>
            <a:endParaRPr lang="en-US" dirty="0"/>
          </a:p>
          <a:p>
            <a:endParaRPr lang="ro-RO" dirty="0"/>
          </a:p>
        </p:txBody>
      </p:sp>
    </p:spTree>
    <p:extLst>
      <p:ext uri="{BB962C8B-B14F-4D97-AF65-F5344CB8AC3E}">
        <p14:creationId xmlns:p14="http://schemas.microsoft.com/office/powerpoint/2010/main" val="1687033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dirty="0" smtClean="0"/>
              <a:t>CONSTRUCTIVISMUL</a:t>
            </a:r>
            <a:endParaRPr lang="en-US" dirty="0"/>
          </a:p>
        </p:txBody>
      </p:sp>
      <p:sp>
        <p:nvSpPr>
          <p:cNvPr id="3" name="Substituent conținut 2"/>
          <p:cNvSpPr>
            <a:spLocks noGrp="1"/>
          </p:cNvSpPr>
          <p:nvPr>
            <p:ph idx="1"/>
          </p:nvPr>
        </p:nvSpPr>
        <p:spPr/>
        <p:txBody>
          <a:bodyPr>
            <a:normAutofit/>
          </a:bodyPr>
          <a:lstStyle/>
          <a:p>
            <a:pPr algn="just">
              <a:buFont typeface="Arial" pitchFamily="34" charset="0"/>
              <a:buChar char="•"/>
            </a:pPr>
            <a:endParaRPr lang="ro-RO" sz="2400" dirty="0" smtClean="0"/>
          </a:p>
          <a:p>
            <a:pPr algn="just">
              <a:buFont typeface="Arial" pitchFamily="34" charset="0"/>
              <a:buChar char="•"/>
            </a:pPr>
            <a:endParaRPr lang="ro-RO" sz="2400" dirty="0"/>
          </a:p>
          <a:p>
            <a:pPr algn="just">
              <a:buFont typeface="Arial" pitchFamily="34" charset="0"/>
              <a:buChar char="•"/>
            </a:pPr>
            <a:endParaRPr lang="ro-RO" sz="2400" dirty="0" smtClean="0"/>
          </a:p>
          <a:p>
            <a:pPr algn="just">
              <a:buFont typeface="Arial" pitchFamily="34" charset="0"/>
              <a:buChar char="•"/>
            </a:pPr>
            <a:endParaRPr lang="ro-RO" sz="2400" dirty="0"/>
          </a:p>
          <a:p>
            <a:pPr algn="just">
              <a:buFont typeface="Arial" pitchFamily="34" charset="0"/>
              <a:buChar char="•"/>
            </a:pPr>
            <a:r>
              <a:rPr lang="ro-RO" sz="2400" dirty="0" smtClean="0"/>
              <a:t>Constructivismul face parte din domeniul ştiinţelor cognitive.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algn="just">
              <a:buFont typeface="Arial" pitchFamily="34" charset="0"/>
              <a:buChar char="•"/>
            </a:pPr>
            <a:endParaRPr lang="ro-RO" dirty="0" smtClean="0"/>
          </a:p>
          <a:p>
            <a:pPr algn="just">
              <a:lnSpc>
                <a:spcPct val="150000"/>
              </a:lnSpc>
              <a:buFont typeface="Arial" pitchFamily="34" charset="0"/>
              <a:buChar char="•"/>
            </a:pPr>
            <a:r>
              <a:rPr lang="ro-RO" dirty="0" smtClean="0"/>
              <a:t>Ştiinţele </a:t>
            </a:r>
            <a:r>
              <a:rPr lang="ro-RO" dirty="0"/>
              <a:t>cognitive îşi au rădăcinile în prima jumătate a sec. XX când reprezentanţi din domeniile psihologiei, inteligenţei artificiale, filosofiei, lingvisticii, antropologiei au realizat că încearcă să rezolve probleme care ţin de minte şi creier. </a:t>
            </a:r>
          </a:p>
          <a:p>
            <a:endParaRPr lang="ro-RO" dirty="0"/>
          </a:p>
        </p:txBody>
      </p:sp>
    </p:spTree>
    <p:extLst>
      <p:ext uri="{BB962C8B-B14F-4D97-AF65-F5344CB8AC3E}">
        <p14:creationId xmlns:p14="http://schemas.microsoft.com/office/powerpoint/2010/main" val="4168372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a:lnSpc>
                <a:spcPct val="150000"/>
              </a:lnSpc>
              <a:buFont typeface="Arial" pitchFamily="34" charset="0"/>
              <a:buChar char="•"/>
            </a:pPr>
            <a:endParaRPr lang="en-US" dirty="0" smtClean="0"/>
          </a:p>
          <a:p>
            <a:pPr>
              <a:lnSpc>
                <a:spcPct val="150000"/>
              </a:lnSpc>
              <a:buFont typeface="Arial" pitchFamily="34" charset="0"/>
              <a:buChar char="•"/>
            </a:pPr>
            <a:r>
              <a:rPr lang="ro-RO" dirty="0" smtClean="0"/>
              <a:t>Psihologia </a:t>
            </a:r>
            <a:r>
              <a:rPr lang="ro-RO" dirty="0"/>
              <a:t>cognitivă este studiul ştiinţific al proceselor mentale ca: învăţatul, </a:t>
            </a:r>
            <a:r>
              <a:rPr lang="ro-RO" dirty="0" smtClean="0"/>
              <a:t>percepeția, </a:t>
            </a:r>
            <a:r>
              <a:rPr lang="ro-RO" dirty="0"/>
              <a:t>memoria, limbajul, înţelegerea, rezolvarea de probleme.</a:t>
            </a:r>
          </a:p>
          <a:p>
            <a:endParaRPr lang="ro-RO" dirty="0"/>
          </a:p>
        </p:txBody>
      </p:sp>
    </p:spTree>
    <p:extLst>
      <p:ext uri="{BB962C8B-B14F-4D97-AF65-F5344CB8AC3E}">
        <p14:creationId xmlns:p14="http://schemas.microsoft.com/office/powerpoint/2010/main" val="5667318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buFont typeface="Arial" pitchFamily="34" charset="0"/>
              <a:buChar char="•"/>
            </a:pPr>
            <a:endParaRPr lang="ro-RO" sz="2400" dirty="0" smtClean="0"/>
          </a:p>
          <a:p>
            <a:pPr>
              <a:buFont typeface="Arial" pitchFamily="34" charset="0"/>
              <a:buChar char="•"/>
            </a:pPr>
            <a:endParaRPr lang="ro-RO" sz="2400" dirty="0"/>
          </a:p>
          <a:p>
            <a:pPr>
              <a:lnSpc>
                <a:spcPct val="150000"/>
              </a:lnSpc>
              <a:buFont typeface="Arial" pitchFamily="34" charset="0"/>
              <a:buChar char="•"/>
            </a:pPr>
            <a:endParaRPr lang="ro-RO" sz="2400" dirty="0" smtClean="0"/>
          </a:p>
          <a:p>
            <a:pPr>
              <a:lnSpc>
                <a:spcPct val="150000"/>
              </a:lnSpc>
              <a:buFont typeface="Arial" pitchFamily="34" charset="0"/>
              <a:buChar char="•"/>
            </a:pPr>
            <a:endParaRPr lang="ro-RO" sz="2400" dirty="0"/>
          </a:p>
          <a:p>
            <a:pPr>
              <a:lnSpc>
                <a:spcPct val="150000"/>
              </a:lnSpc>
              <a:buFont typeface="Arial" pitchFamily="34" charset="0"/>
              <a:buChar char="•"/>
            </a:pPr>
            <a:r>
              <a:rPr lang="ro-RO" sz="2400" dirty="0" smtClean="0"/>
              <a:t>Constructiviştii </a:t>
            </a:r>
            <a:r>
              <a:rPr lang="ro-RO" sz="2400" dirty="0"/>
              <a:t>văd procesul de învăţare ca pe o construcţie a minţii. </a:t>
            </a:r>
            <a:endParaRPr lang="ro-RO" sz="2400" dirty="0" smtClean="0"/>
          </a:p>
        </p:txBody>
      </p:sp>
    </p:spTree>
    <p:extLst>
      <p:ext uri="{BB962C8B-B14F-4D97-AF65-F5344CB8AC3E}">
        <p14:creationId xmlns:p14="http://schemas.microsoft.com/office/powerpoint/2010/main" val="1752793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lnSpcReduction="10000"/>
          </a:bodyPr>
          <a:lstStyle/>
          <a:p>
            <a:pPr>
              <a:lnSpc>
                <a:spcPct val="150000"/>
              </a:lnSpc>
              <a:buFont typeface="Arial" pitchFamily="34" charset="0"/>
              <a:buChar char="•"/>
            </a:pPr>
            <a:endParaRPr lang="ro-RO" dirty="0" smtClean="0"/>
          </a:p>
          <a:p>
            <a:pPr>
              <a:lnSpc>
                <a:spcPct val="150000"/>
              </a:lnSpc>
              <a:buFont typeface="Arial" pitchFamily="34" charset="0"/>
              <a:buChar char="•"/>
            </a:pPr>
            <a:r>
              <a:rPr lang="ro-RO" dirty="0" smtClean="0"/>
              <a:t>Învăţarea </a:t>
            </a:r>
            <a:r>
              <a:rPr lang="ro-RO" dirty="0"/>
              <a:t>are loc atunci când o informaţie este asimilată sistemului de cunoaştere, de înţelegere si de abilităţi al fiecărui </a:t>
            </a:r>
            <a:r>
              <a:rPr lang="ro-RO" dirty="0" smtClean="0"/>
              <a:t>individ</a:t>
            </a:r>
          </a:p>
          <a:p>
            <a:pPr>
              <a:lnSpc>
                <a:spcPct val="150000"/>
              </a:lnSpc>
              <a:buFont typeface="Arial" pitchFamily="34" charset="0"/>
              <a:buChar char="•"/>
            </a:pPr>
            <a:endParaRPr lang="ro-RO" dirty="0"/>
          </a:p>
          <a:p>
            <a:pPr>
              <a:lnSpc>
                <a:spcPct val="150000"/>
              </a:lnSpc>
              <a:buFont typeface="Arial" pitchFamily="34" charset="0"/>
              <a:buChar char="•"/>
            </a:pPr>
            <a:r>
              <a:rPr lang="ro-RO" dirty="0"/>
              <a:t>Învăţăm mai bine atunci când construim propriul sistem de înţelegere.</a:t>
            </a:r>
          </a:p>
          <a:p>
            <a:endParaRPr lang="ro-RO" dirty="0"/>
          </a:p>
        </p:txBody>
      </p:sp>
    </p:spTree>
    <p:extLst>
      <p:ext uri="{BB962C8B-B14F-4D97-AF65-F5344CB8AC3E}">
        <p14:creationId xmlns:p14="http://schemas.microsoft.com/office/powerpoint/2010/main" val="3040111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lgn="just">
              <a:buFont typeface="Wingdings" pitchFamily="2" charset="2"/>
              <a:buChar char="§"/>
            </a:pPr>
            <a:endParaRPr lang="ro-RO" sz="3200" dirty="0" smtClean="0"/>
          </a:p>
          <a:p>
            <a:pPr algn="just">
              <a:buFont typeface="Wingdings" pitchFamily="2" charset="2"/>
              <a:buChar char="§"/>
            </a:pPr>
            <a:r>
              <a:rPr lang="ro-RO" sz="3200" dirty="0" smtClean="0"/>
              <a:t>Jean </a:t>
            </a:r>
            <a:r>
              <a:rPr lang="ro-RO" sz="3200" dirty="0"/>
              <a:t>Piaget alcătuieşte o etapizare a dezvoltării inteligenţei la copii:</a:t>
            </a:r>
          </a:p>
          <a:p>
            <a:pPr marL="594360" indent="-457200" algn="ctr">
              <a:buNone/>
            </a:pPr>
            <a:endParaRPr lang="ro-RO" sz="3200" dirty="0"/>
          </a:p>
          <a:p>
            <a:pPr marL="594360" indent="-457200" algn="ctr">
              <a:buNone/>
            </a:pPr>
            <a:r>
              <a:rPr lang="ro-RO" sz="3200" dirty="0"/>
              <a:t>0 – 2 ani</a:t>
            </a:r>
          </a:p>
          <a:p>
            <a:pPr marL="594360" indent="-457200" algn="ctr">
              <a:buNone/>
            </a:pPr>
            <a:r>
              <a:rPr lang="ro-RO" dirty="0"/>
              <a:t>STADIUL INTELIGENŢEI SENZORIO – MOTORII</a:t>
            </a:r>
          </a:p>
          <a:p>
            <a:endParaRPr lang="ro-RO" dirty="0"/>
          </a:p>
        </p:txBody>
      </p:sp>
    </p:spTree>
    <p:extLst>
      <p:ext uri="{BB962C8B-B14F-4D97-AF65-F5344CB8AC3E}">
        <p14:creationId xmlns:p14="http://schemas.microsoft.com/office/powerpoint/2010/main" val="27052817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marL="137160" indent="0">
              <a:buNone/>
            </a:pPr>
            <a:r>
              <a:rPr lang="ro-RO" dirty="0"/>
              <a:t>	</a:t>
            </a:r>
            <a:endParaRPr lang="ro-RO" dirty="0" smtClean="0"/>
          </a:p>
          <a:p>
            <a:pPr>
              <a:lnSpc>
                <a:spcPct val="150000"/>
              </a:lnSpc>
            </a:pPr>
            <a:r>
              <a:rPr lang="ro-RO" sz="2400" dirty="0" smtClean="0"/>
              <a:t>Inteligenţa </a:t>
            </a:r>
            <a:r>
              <a:rPr lang="ro-RO" sz="2400" dirty="0"/>
              <a:t>copilului îşi are originea în percepţie şi acţiune. El absoarbe toate informaţiile pe cale senzorială şi motorie. In această perioadă copilul se distinge de lumea înconjurătoare şi realizează că obiectele există chiar dacă ele nu pot fi văzute.</a:t>
            </a:r>
          </a:p>
          <a:p>
            <a:endParaRPr lang="ro-RO" dirty="0"/>
          </a:p>
        </p:txBody>
      </p:sp>
    </p:spTree>
    <p:extLst>
      <p:ext uri="{BB962C8B-B14F-4D97-AF65-F5344CB8AC3E}">
        <p14:creationId xmlns:p14="http://schemas.microsoft.com/office/powerpoint/2010/main" val="760823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ctr">
              <a:buNone/>
            </a:pPr>
            <a:endParaRPr lang="ro-RO" sz="2400" dirty="0" smtClean="0"/>
          </a:p>
          <a:p>
            <a:pPr algn="ctr">
              <a:buNone/>
            </a:pPr>
            <a:endParaRPr lang="ro-RO" sz="2400" dirty="0"/>
          </a:p>
          <a:p>
            <a:pPr algn="ctr">
              <a:buNone/>
            </a:pPr>
            <a:endParaRPr lang="ro-RO" sz="2400" dirty="0" smtClean="0"/>
          </a:p>
          <a:p>
            <a:pPr algn="ctr">
              <a:lnSpc>
                <a:spcPct val="150000"/>
              </a:lnSpc>
              <a:buNone/>
            </a:pPr>
            <a:endParaRPr lang="ro-RO" sz="2400" dirty="0"/>
          </a:p>
          <a:p>
            <a:pPr algn="ctr">
              <a:lnSpc>
                <a:spcPct val="150000"/>
              </a:lnSpc>
              <a:buNone/>
            </a:pPr>
            <a:r>
              <a:rPr lang="ro-RO" sz="2400" dirty="0" smtClean="0"/>
              <a:t>2 – 7 ani</a:t>
            </a:r>
          </a:p>
          <a:p>
            <a:pPr algn="ctr">
              <a:lnSpc>
                <a:spcPct val="150000"/>
              </a:lnSpc>
              <a:buNone/>
            </a:pPr>
            <a:r>
              <a:rPr lang="ro-RO" sz="2400" dirty="0" smtClean="0"/>
              <a:t>STADIUL PREOPERAŢIONAL</a:t>
            </a:r>
          </a:p>
          <a:p>
            <a:pPr algn="just">
              <a:lnSpc>
                <a:spcPct val="150000"/>
              </a:lnSpc>
              <a:buFont typeface="Wingdings" pitchFamily="2" charset="2"/>
              <a:buChar char="Ø"/>
            </a:pPr>
            <a:r>
              <a:rPr lang="ro-RO" sz="2400" dirty="0" smtClean="0"/>
              <a:t>În acest stadiu, copiii sunt egocentrici. În cursul acestei perioade încep să se dezvolte gândirea simbolică şi imaginaţia.</a:t>
            </a:r>
          </a:p>
          <a:p>
            <a:pPr algn="just">
              <a:buNone/>
            </a:pPr>
            <a:endParaRPr lang="ro-RO" sz="2000" dirty="0" smtClean="0"/>
          </a:p>
          <a:p>
            <a:pPr algn="ctr"/>
            <a:endParaRPr lang="en-US"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lgn="ctr">
              <a:lnSpc>
                <a:spcPct val="150000"/>
              </a:lnSpc>
              <a:buNone/>
            </a:pPr>
            <a:r>
              <a:rPr lang="ro-RO" sz="2400" dirty="0"/>
              <a:t>7 – 11 ani</a:t>
            </a:r>
          </a:p>
          <a:p>
            <a:pPr algn="ctr">
              <a:lnSpc>
                <a:spcPct val="150000"/>
              </a:lnSpc>
              <a:buNone/>
            </a:pPr>
            <a:r>
              <a:rPr lang="ro-RO" sz="2400" dirty="0"/>
              <a:t>STADIUL OPERAŢIILOR CONCRETE</a:t>
            </a:r>
          </a:p>
          <a:p>
            <a:pPr algn="just">
              <a:lnSpc>
                <a:spcPct val="150000"/>
              </a:lnSpc>
              <a:buFont typeface="Wingdings" pitchFamily="2" charset="2"/>
              <a:buChar char="Ø"/>
            </a:pPr>
            <a:r>
              <a:rPr lang="ro-RO" sz="2400" dirty="0" smtClean="0"/>
              <a:t>Copiii </a:t>
            </a:r>
            <a:r>
              <a:rPr lang="ro-RO" sz="2400" dirty="0"/>
              <a:t>încep să emită teorii logice privitoare la operaţii fizice ( de exemplu încep să realizeze că două cantităţi fizice rămân egale chiar dacă una dintre ele îşi schimbă înfăţişarea – două cantităţi egale de plastilină) </a:t>
            </a:r>
          </a:p>
          <a:p>
            <a:pPr algn="just">
              <a:buFont typeface="Wingdings" pitchFamily="2" charset="2"/>
              <a:buChar char="Ø"/>
            </a:pPr>
            <a:endParaRPr lang="ro-RO" dirty="0"/>
          </a:p>
        </p:txBody>
      </p:sp>
    </p:spTree>
    <p:extLst>
      <p:ext uri="{BB962C8B-B14F-4D97-AF65-F5344CB8AC3E}">
        <p14:creationId xmlns:p14="http://schemas.microsoft.com/office/powerpoint/2010/main" val="37651469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algn="ctr">
              <a:lnSpc>
                <a:spcPct val="150000"/>
              </a:lnSpc>
              <a:buNone/>
            </a:pPr>
            <a:endParaRPr lang="ro-RO" sz="2400" dirty="0" smtClean="0"/>
          </a:p>
          <a:p>
            <a:pPr algn="ctr">
              <a:lnSpc>
                <a:spcPct val="150000"/>
              </a:lnSpc>
              <a:buNone/>
            </a:pPr>
            <a:endParaRPr lang="ro-RO" sz="2400" dirty="0"/>
          </a:p>
          <a:p>
            <a:pPr algn="ctr">
              <a:lnSpc>
                <a:spcPct val="150000"/>
              </a:lnSpc>
              <a:buNone/>
            </a:pPr>
            <a:r>
              <a:rPr lang="ro-RO" sz="2400" dirty="0" smtClean="0"/>
              <a:t>11 </a:t>
            </a:r>
            <a:r>
              <a:rPr lang="ro-RO" sz="2400" dirty="0"/>
              <a:t>+ ani</a:t>
            </a:r>
          </a:p>
          <a:p>
            <a:pPr algn="ctr">
              <a:lnSpc>
                <a:spcPct val="150000"/>
              </a:lnSpc>
              <a:buNone/>
            </a:pPr>
            <a:r>
              <a:rPr lang="ro-RO" sz="2400" dirty="0"/>
              <a:t>STADIUL OPERAŢIILOR FORMALE</a:t>
            </a:r>
          </a:p>
          <a:p>
            <a:pPr algn="just">
              <a:lnSpc>
                <a:spcPct val="150000"/>
              </a:lnSpc>
              <a:buFont typeface="Wingdings" pitchFamily="2" charset="2"/>
              <a:buChar char="Ø"/>
            </a:pPr>
            <a:r>
              <a:rPr lang="ro-RO" sz="2400" dirty="0"/>
              <a:t>Copiii sunt capabili să gândească ipotetic şi abstract dar sunt limitaţi de lipsa profunzimii cunoaşterii.</a:t>
            </a:r>
          </a:p>
          <a:p>
            <a:endParaRPr lang="ro-RO" dirty="0"/>
          </a:p>
          <a:p>
            <a:endParaRPr lang="ro-RO" dirty="0"/>
          </a:p>
        </p:txBody>
      </p:sp>
    </p:spTree>
    <p:extLst>
      <p:ext uri="{BB962C8B-B14F-4D97-AF65-F5344CB8AC3E}">
        <p14:creationId xmlns:p14="http://schemas.microsoft.com/office/powerpoint/2010/main" val="13501473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buNone/>
            </a:pPr>
            <a:endParaRPr lang="ro-RO" sz="2400" dirty="0" smtClean="0"/>
          </a:p>
          <a:p>
            <a:pPr>
              <a:buFont typeface="Arial" pitchFamily="34" charset="0"/>
              <a:buChar char="•"/>
            </a:pPr>
            <a:endParaRPr lang="ro-RO" sz="2400" dirty="0" smtClean="0"/>
          </a:p>
          <a:p>
            <a:pPr>
              <a:buFont typeface="Arial" pitchFamily="34" charset="0"/>
              <a:buChar char="•"/>
            </a:pPr>
            <a:endParaRPr lang="ro-RO" sz="2400" dirty="0"/>
          </a:p>
          <a:p>
            <a:pPr>
              <a:buFont typeface="Arial" pitchFamily="34" charset="0"/>
              <a:buChar char="•"/>
            </a:pPr>
            <a:endParaRPr lang="ro-RO" sz="2400" dirty="0" smtClean="0"/>
          </a:p>
          <a:p>
            <a:pPr>
              <a:buFont typeface="Arial" pitchFamily="34" charset="0"/>
              <a:buChar char="•"/>
            </a:pPr>
            <a:endParaRPr lang="ro-RO" sz="2400" dirty="0"/>
          </a:p>
          <a:p>
            <a:pPr>
              <a:buFont typeface="Arial" pitchFamily="34" charset="0"/>
              <a:buChar char="•"/>
            </a:pPr>
            <a:r>
              <a:rPr lang="ro-RO" sz="2400" dirty="0" smtClean="0"/>
              <a:t>Această etapizare a influenţat practica pedagogică în sensul în care ea oferă o îndrumare în ceea ce priveşte nivelul de dezvoltare al gândirii unui copil, stadiul în care se află acesta, ce i se poate cere acestuia.</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endParaRPr lang="ro-RO" dirty="0"/>
          </a:p>
          <a:p>
            <a:pPr>
              <a:lnSpc>
                <a:spcPct val="150000"/>
              </a:lnSpc>
            </a:pPr>
            <a:r>
              <a:rPr lang="ro-RO" sz="2400" dirty="0"/>
              <a:t>Pentru Piaget, învăţarea este un proces de adaptare la influenţele mediului înconjurător. Învăţarea se bazează pe asimilarea de noi informaţii, pe adaptarea la noi realităţi şi pe eliminarea posibilului conflict dintre informaţiile existente si cele nou apărute.</a:t>
            </a:r>
            <a:endParaRPr lang="en-US" sz="2400" dirty="0"/>
          </a:p>
          <a:p>
            <a:endParaRPr lang="ro-RO" dirty="0"/>
          </a:p>
        </p:txBody>
      </p:sp>
    </p:spTree>
    <p:extLst>
      <p:ext uri="{BB962C8B-B14F-4D97-AF65-F5344CB8AC3E}">
        <p14:creationId xmlns:p14="http://schemas.microsoft.com/office/powerpoint/2010/main" val="2162481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buNone/>
            </a:pPr>
            <a:endParaRPr lang="ro-RO" sz="2400" dirty="0" smtClean="0"/>
          </a:p>
          <a:p>
            <a:pPr>
              <a:buNone/>
            </a:pPr>
            <a:endParaRPr lang="ro-RO" sz="2400" dirty="0" smtClean="0"/>
          </a:p>
          <a:p>
            <a:pPr>
              <a:buNone/>
            </a:pPr>
            <a:endParaRPr lang="en-US" sz="2400" dirty="0" smtClean="0"/>
          </a:p>
          <a:p>
            <a:pPr>
              <a:buNone/>
            </a:pPr>
            <a:r>
              <a:rPr lang="ro-RO" sz="2400" dirty="0" smtClean="0"/>
              <a:t>Exemplu:</a:t>
            </a:r>
          </a:p>
          <a:p>
            <a:pPr>
              <a:buNone/>
            </a:pPr>
            <a:endParaRPr lang="ro-RO" sz="2400" dirty="0" smtClean="0"/>
          </a:p>
          <a:p>
            <a:pPr algn="just">
              <a:buNone/>
            </a:pPr>
            <a:r>
              <a:rPr lang="ro-RO" sz="2400" dirty="0" smtClean="0"/>
              <a:t> - un copil a învăţat că o creatură mică, pufoasă care are patru picioare şi o coadă este un căţel. Cu cât copilul vede mai mulţi căţei, cu atât noţiunea de “căţel” devine mai clară în mintea lui.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ro-RO" dirty="0"/>
              <a:t>O experienţă nouă – cum ar fi întâlnirea cu o pisică (care are aceleaşi caracteristici) – poate contrazice definiţia “căţelului”, însă adăugată la informaţia existentă creează o noua perspectivă în mintea sa privitoare la animalele cu blană şi coadă.</a:t>
            </a:r>
          </a:p>
          <a:p>
            <a:pPr algn="just">
              <a:buNone/>
            </a:pPr>
            <a:endParaRPr lang="ro-RO" dirty="0"/>
          </a:p>
          <a:p>
            <a:pPr algn="just">
              <a:buNone/>
            </a:pPr>
            <a:r>
              <a:rPr lang="ro-RO" dirty="0"/>
              <a:t>În acest fel se produce un proces de învăţare.</a:t>
            </a:r>
          </a:p>
          <a:p>
            <a:endParaRPr lang="en-US" dirty="0"/>
          </a:p>
        </p:txBody>
      </p:sp>
    </p:spTree>
    <p:extLst>
      <p:ext uri="{BB962C8B-B14F-4D97-AF65-F5344CB8AC3E}">
        <p14:creationId xmlns:p14="http://schemas.microsoft.com/office/powerpoint/2010/main" val="19129941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endParaRPr lang="ro-RO" sz="2400" dirty="0" smtClean="0"/>
          </a:p>
          <a:p>
            <a:endParaRPr lang="ro-RO" sz="2400" dirty="0" smtClean="0"/>
          </a:p>
          <a:p>
            <a:pPr>
              <a:buNone/>
            </a:pPr>
            <a:endParaRPr lang="en-US" sz="2400" dirty="0" smtClean="0"/>
          </a:p>
          <a:p>
            <a:pPr>
              <a:buNone/>
            </a:pPr>
            <a:endParaRPr lang="en-US" sz="2400" dirty="0"/>
          </a:p>
          <a:p>
            <a:pPr>
              <a:buNone/>
            </a:pPr>
            <a:r>
              <a:rPr lang="ro-RO" sz="2400" dirty="0" smtClean="0"/>
              <a:t>În teoria constructivistă, ideea centrală</a:t>
            </a:r>
            <a:r>
              <a:rPr lang="en-US" sz="2400" dirty="0" smtClean="0"/>
              <a:t>:</a:t>
            </a:r>
            <a:endParaRPr lang="ro-RO" sz="2400" dirty="0" smtClean="0"/>
          </a:p>
          <a:p>
            <a:pPr>
              <a:buNone/>
            </a:pPr>
            <a:endParaRPr lang="ro-RO" sz="2400" dirty="0" smtClean="0"/>
          </a:p>
          <a:p>
            <a:pPr>
              <a:buNone/>
            </a:pPr>
            <a:r>
              <a:rPr lang="ro-RO" sz="2400" dirty="0" smtClean="0"/>
              <a:t>… elevii îşi construiesc propria cunoaştere: mintea unui elev filtrează informaţiile primite din exterior şi decide ceea ce va învăţa. Învăţatul înseamnă o procesare activă, individuală a informaţiei şi nu o receptare pasivă a ei …</a:t>
            </a:r>
          </a:p>
          <a:p>
            <a:pPr algn="r">
              <a:buNone/>
            </a:pPr>
            <a:r>
              <a:rPr lang="ro-RO" sz="2400" dirty="0" smtClean="0"/>
              <a:t>( </a:t>
            </a:r>
            <a:r>
              <a:rPr lang="ro-RO" sz="2400" dirty="0" err="1" smtClean="0"/>
              <a:t>Woolfolk</a:t>
            </a:r>
            <a:r>
              <a:rPr lang="ro-RO" sz="2400" dirty="0" smtClean="0"/>
              <a:t> 1993)</a:t>
            </a:r>
          </a:p>
          <a:p>
            <a:pPr algn="just">
              <a:buNone/>
            </a:pPr>
            <a:endParaRPr lang="ro-RO" sz="2400" dirty="0" smtClean="0"/>
          </a:p>
          <a:p>
            <a:pPr algn="just">
              <a:buFont typeface="Arial" pitchFamily="34" charset="0"/>
              <a:buChar char="•"/>
            </a:pPr>
            <a:endParaRPr lang="ro-RO" sz="2400" dirty="0" smtClean="0"/>
          </a:p>
          <a:p>
            <a:pPr algn="just">
              <a:buNone/>
            </a:pPr>
            <a:r>
              <a:rPr lang="ro-RO" sz="2400" dirty="0" smtClean="0"/>
              <a:t>   </a:t>
            </a:r>
          </a:p>
          <a:p>
            <a:endParaRPr lang="en-US" sz="2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a:p>
          <a:p>
            <a:pPr>
              <a:lnSpc>
                <a:spcPct val="150000"/>
              </a:lnSpc>
            </a:pPr>
            <a:r>
              <a:rPr lang="ro-RO" dirty="0" smtClean="0"/>
              <a:t>Potrivit </a:t>
            </a:r>
            <a:r>
              <a:rPr lang="ro-RO" dirty="0"/>
              <a:t>acestei teorii, indivizii îşi conturează propria experienţă a învăţării raportându-se la lumea înconjurătoare, în feluri diferite, şi încercând să se dezvolte personal.</a:t>
            </a:r>
          </a:p>
          <a:p>
            <a:pPr>
              <a:lnSpc>
                <a:spcPct val="150000"/>
              </a:lnSpc>
            </a:pPr>
            <a:endParaRPr lang="en-US" dirty="0"/>
          </a:p>
        </p:txBody>
      </p:sp>
    </p:spTree>
    <p:extLst>
      <p:ext uri="{BB962C8B-B14F-4D97-AF65-F5344CB8AC3E}">
        <p14:creationId xmlns:p14="http://schemas.microsoft.com/office/powerpoint/2010/main" val="1557528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457200" y="274638"/>
            <a:ext cx="8229600" cy="715962"/>
          </a:xfrm>
        </p:spPr>
        <p:txBody>
          <a:bodyPr>
            <a:normAutofit/>
          </a:bodyPr>
          <a:lstStyle/>
          <a:p>
            <a:r>
              <a:rPr lang="ro-RO" sz="2800" dirty="0" smtClean="0">
                <a:latin typeface="+mn-lt"/>
              </a:rPr>
              <a:t>TEORIA SCHEMEI</a:t>
            </a:r>
            <a:endParaRPr lang="en-US" sz="2800" dirty="0">
              <a:latin typeface="+mn-lt"/>
            </a:endParaRPr>
          </a:p>
        </p:txBody>
      </p:sp>
      <p:sp>
        <p:nvSpPr>
          <p:cNvPr id="3" name="Substituent conținut 2"/>
          <p:cNvSpPr>
            <a:spLocks noGrp="1"/>
          </p:cNvSpPr>
          <p:nvPr>
            <p:ph idx="1"/>
          </p:nvPr>
        </p:nvSpPr>
        <p:spPr>
          <a:xfrm>
            <a:off x="381000" y="838200"/>
            <a:ext cx="8763000" cy="5471160"/>
          </a:xfrm>
        </p:spPr>
        <p:txBody>
          <a:bodyPr>
            <a:normAutofit/>
          </a:bodyPr>
          <a:lstStyle/>
          <a:p>
            <a:pPr>
              <a:buNone/>
            </a:pPr>
            <a:endParaRPr lang="en-US" sz="2600" dirty="0" smtClean="0"/>
          </a:p>
          <a:p>
            <a:pPr>
              <a:buNone/>
            </a:pPr>
            <a:r>
              <a:rPr lang="ro-RO" sz="2600" dirty="0" smtClean="0"/>
              <a:t>…. Oamenii înţeleg lumea construind modele ale ei în mintea lor …</a:t>
            </a:r>
          </a:p>
          <a:p>
            <a:pPr algn="r">
              <a:buNone/>
            </a:pPr>
            <a:r>
              <a:rPr lang="ro-RO" sz="2600" dirty="0" smtClean="0"/>
              <a:t>(Johnson </a:t>
            </a:r>
            <a:r>
              <a:rPr lang="ro-RO" sz="2600" dirty="0" err="1" smtClean="0"/>
              <a:t>Laird</a:t>
            </a:r>
            <a:r>
              <a:rPr lang="ro-RO" sz="2600" dirty="0" smtClean="0"/>
              <a:t> 1983)</a:t>
            </a:r>
          </a:p>
          <a:p>
            <a:pPr algn="just">
              <a:buFont typeface="Wingdings" pitchFamily="2" charset="2"/>
              <a:buChar char="Ø"/>
            </a:pPr>
            <a:r>
              <a:rPr lang="ro-RO" sz="2600" dirty="0" smtClean="0"/>
              <a:t>Orice adult are în memorie sute si mii de scheme care pot fi relaţionate în sute şi mii de moduri. Noi scheme sunt create în mod curent şi cele existente sunt constant “updatate”.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Font typeface="Wingdings" pitchFamily="2" charset="2"/>
              <a:buChar char="Ø"/>
            </a:pPr>
            <a:r>
              <a:rPr lang="ro-RO" dirty="0"/>
              <a:t>Aceste procese de creare şi de adaptare au loc de fiecare dată când citim, ascultăm şi experimentăm ceva nou</a:t>
            </a:r>
            <a:r>
              <a:rPr lang="ro-RO" dirty="0" smtClean="0"/>
              <a:t>.</a:t>
            </a:r>
            <a:endParaRPr lang="en-US" dirty="0" smtClean="0"/>
          </a:p>
          <a:p>
            <a:pPr algn="just">
              <a:buFont typeface="Wingdings" pitchFamily="2" charset="2"/>
              <a:buChar char="Ø"/>
            </a:pPr>
            <a:endParaRPr lang="ro-RO" dirty="0"/>
          </a:p>
          <a:p>
            <a:pPr algn="just">
              <a:buFont typeface="Wingdings" pitchFamily="2" charset="2"/>
              <a:buChar char="Ø"/>
            </a:pPr>
            <a:r>
              <a:rPr lang="ro-RO" dirty="0"/>
              <a:t>Fiecare schemă se subordonează alteia mai complexă şi fiecare schemă are o reţea de scheme subordonată ei.</a:t>
            </a:r>
          </a:p>
          <a:p>
            <a:endParaRPr lang="en-US" dirty="0"/>
          </a:p>
        </p:txBody>
      </p:sp>
    </p:spTree>
    <p:extLst>
      <p:ext uri="{BB962C8B-B14F-4D97-AF65-F5344CB8AC3E}">
        <p14:creationId xmlns:p14="http://schemas.microsoft.com/office/powerpoint/2010/main" val="1707127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lstStyle/>
          <a:p>
            <a:endParaRPr lang="ro-RO" dirty="0" smtClean="0"/>
          </a:p>
          <a:p>
            <a:endParaRPr lang="en-US" dirty="0" smtClean="0"/>
          </a:p>
          <a:p>
            <a:r>
              <a:rPr lang="ro-RO" dirty="0" smtClean="0"/>
              <a:t>Mayer (1983) descrie schema luând în calcul patru elemente:</a:t>
            </a:r>
          </a:p>
          <a:p>
            <a:endParaRPr lang="ro-RO" dirty="0" smtClean="0"/>
          </a:p>
          <a:p>
            <a:pPr lvl="2" algn="just"/>
            <a:r>
              <a:rPr lang="ro-RO" sz="2400" dirty="0" smtClean="0"/>
              <a:t>CARACTERUL GENERAL – poate fi folosită în situaţii variate ca bază/model de înţelegere a informaţiei primite</a:t>
            </a:r>
          </a:p>
          <a:p>
            <a:pPr lvl="2" algn="just"/>
            <a:endParaRPr lang="ro-RO" sz="2400" dirty="0" smtClean="0"/>
          </a:p>
          <a:p>
            <a:pPr lvl="2" algn="just"/>
            <a:r>
              <a:rPr lang="ro-RO" sz="2400" dirty="0" smtClean="0"/>
              <a:t>CUNOAŞTERE – schema există în memorie ca ceva ştiut</a:t>
            </a:r>
          </a:p>
          <a:p>
            <a:pPr lvl="2" algn="just"/>
            <a:endParaRPr lang="ro-RO" sz="2400" dirty="0" smtClean="0"/>
          </a:p>
          <a:p>
            <a:pPr lvl="2"/>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2" algn="just"/>
            <a:endParaRPr lang="en-US" sz="2400" dirty="0" smtClean="0"/>
          </a:p>
          <a:p>
            <a:pPr lvl="2" algn="just"/>
            <a:endParaRPr lang="en-US" sz="2400" dirty="0"/>
          </a:p>
          <a:p>
            <a:pPr lvl="2" algn="just"/>
            <a:r>
              <a:rPr lang="ro-RO" sz="2400" dirty="0" smtClean="0"/>
              <a:t>STRUCTURA </a:t>
            </a:r>
            <a:r>
              <a:rPr lang="ro-RO" sz="2400" dirty="0"/>
              <a:t>– fiecare schemă are o temă</a:t>
            </a:r>
          </a:p>
          <a:p>
            <a:pPr lvl="2" algn="just"/>
            <a:endParaRPr lang="ro-RO" sz="2400" dirty="0"/>
          </a:p>
          <a:p>
            <a:pPr lvl="2" algn="just"/>
            <a:r>
              <a:rPr lang="ro-RO" sz="2400" dirty="0"/>
              <a:t>ÎNŢELEGERE – fiecare schemă poate fi completată cu informaţii specifice</a:t>
            </a:r>
          </a:p>
          <a:p>
            <a:endParaRPr lang="en-US" dirty="0"/>
          </a:p>
        </p:txBody>
      </p:sp>
    </p:spTree>
    <p:extLst>
      <p:ext uri="{BB962C8B-B14F-4D97-AF65-F5344CB8AC3E}">
        <p14:creationId xmlns:p14="http://schemas.microsoft.com/office/powerpoint/2010/main" val="3255260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ctr">
              <a:buNone/>
            </a:pPr>
            <a:endParaRPr lang="ro-RO" dirty="0" smtClean="0"/>
          </a:p>
          <a:p>
            <a:pPr algn="ctr">
              <a:buNone/>
            </a:pPr>
            <a:r>
              <a:rPr lang="ro-RO" dirty="0" smtClean="0"/>
              <a:t>CONSTRUCTIVISMUL  SOCIAL</a:t>
            </a:r>
          </a:p>
          <a:p>
            <a:pPr algn="ctr">
              <a:buNone/>
            </a:pPr>
            <a:endParaRPr lang="ro-RO" dirty="0" smtClean="0"/>
          </a:p>
          <a:p>
            <a:pPr algn="just">
              <a:buFont typeface="Wingdings" pitchFamily="2" charset="2"/>
              <a:buChar char="Ø"/>
            </a:pPr>
            <a:endParaRPr lang="en-US" sz="2400" dirty="0" smtClean="0"/>
          </a:p>
          <a:p>
            <a:pPr algn="just">
              <a:buFont typeface="Wingdings" pitchFamily="2" charset="2"/>
              <a:buChar char="Ø"/>
            </a:pPr>
            <a:r>
              <a:rPr lang="ro-RO" sz="2400" dirty="0" smtClean="0"/>
              <a:t>În cadrul acestei teorii accentul este pus pe interacţiunea dintre cel care învaţă şi ceilalţi.</a:t>
            </a:r>
            <a:endParaRPr lang="en-US" sz="2400" dirty="0" smtClean="0"/>
          </a:p>
          <a:p>
            <a:pPr algn="just">
              <a:buFont typeface="Wingdings" pitchFamily="2" charset="2"/>
              <a:buChar char="Ø"/>
            </a:pPr>
            <a:endParaRPr lang="ro-RO" sz="2400" dirty="0" smtClean="0"/>
          </a:p>
          <a:p>
            <a:pPr algn="just">
              <a:buFont typeface="Wingdings" pitchFamily="2" charset="2"/>
              <a:buChar char="Ø"/>
            </a:pPr>
            <a:r>
              <a:rPr lang="ro-RO" sz="2400" dirty="0" smtClean="0"/>
              <a:t>Principalii reprezentanţi ai acestei teorii sunt </a:t>
            </a:r>
            <a:r>
              <a:rPr lang="ro-RO" sz="2400" dirty="0" err="1" smtClean="0"/>
              <a:t>Vygotskzy</a:t>
            </a:r>
            <a:r>
              <a:rPr lang="ro-RO" sz="2400" dirty="0" smtClean="0"/>
              <a:t> şi </a:t>
            </a:r>
            <a:r>
              <a:rPr lang="ro-RO" sz="2400" dirty="0" err="1" smtClean="0"/>
              <a:t>Bruner</a:t>
            </a:r>
            <a:endParaRPr lang="ro-RO" sz="2400" dirty="0" smtClean="0"/>
          </a:p>
          <a:p>
            <a:pPr algn="just">
              <a:buFont typeface="Wingdings" pitchFamily="2" charset="2"/>
              <a:buChar char="Ø"/>
            </a:pPr>
            <a:endParaRPr lang="ro-RO" sz="2400" dirty="0" smtClean="0"/>
          </a:p>
          <a:p>
            <a:pPr algn="just">
              <a:buNone/>
            </a:pPr>
            <a:r>
              <a:rPr lang="ro-RO" sz="2400" dirty="0" smtClean="0"/>
              <a:t>  </a:t>
            </a:r>
            <a:endParaRPr lang="en-US" sz="24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Font typeface="Wingdings" pitchFamily="2" charset="2"/>
              <a:buChar char="Ø"/>
            </a:pPr>
            <a:endParaRPr lang="en-US" dirty="0" smtClean="0"/>
          </a:p>
          <a:p>
            <a:pPr algn="just">
              <a:buFont typeface="Wingdings" pitchFamily="2" charset="2"/>
              <a:buChar char="Ø"/>
            </a:pPr>
            <a:endParaRPr lang="en-US" dirty="0"/>
          </a:p>
          <a:p>
            <a:pPr algn="just">
              <a:lnSpc>
                <a:spcPct val="150000"/>
              </a:lnSpc>
              <a:buFont typeface="Wingdings" pitchFamily="2" charset="2"/>
              <a:buChar char="Ø"/>
            </a:pPr>
            <a:r>
              <a:rPr lang="ro-RO" dirty="0" smtClean="0"/>
              <a:t>Constructivismul </a:t>
            </a:r>
            <a:r>
              <a:rPr lang="ro-RO" dirty="0"/>
              <a:t>social acordă o mare importanţă limbajului în procesul dezvoltării intelectuale. Dialogul devine principalul mijloc prin care ideile sunt expuse, împărtăşite şi dezvoltate</a:t>
            </a:r>
            <a:r>
              <a:rPr lang="ro-RO" dirty="0" smtClean="0"/>
              <a:t>.</a:t>
            </a:r>
            <a:endParaRPr lang="ro-RO" dirty="0"/>
          </a:p>
        </p:txBody>
      </p:sp>
    </p:spTree>
    <p:extLst>
      <p:ext uri="{BB962C8B-B14F-4D97-AF65-F5344CB8AC3E}">
        <p14:creationId xmlns:p14="http://schemas.microsoft.com/office/powerpoint/2010/main" val="1076921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lnSpc>
                <a:spcPct val="150000"/>
              </a:lnSpc>
            </a:pPr>
            <a:r>
              <a:rPr lang="ro-RO" sz="2400" dirty="0" smtClean="0"/>
              <a:t>Pentru </a:t>
            </a:r>
            <a:r>
              <a:rPr lang="ro-RO" sz="2400" dirty="0"/>
              <a:t>a fi mai instructiv, dialogul ar trebui să fie purtat cu o persoană mai instruită (profesor sau părinte) dar şi cel purtat cu un coleg poate să fie la fel de instructiv. </a:t>
            </a:r>
            <a:endParaRPr lang="en-US" sz="2400" dirty="0" smtClean="0"/>
          </a:p>
          <a:p>
            <a:pPr>
              <a:lnSpc>
                <a:spcPct val="150000"/>
              </a:lnSpc>
            </a:pPr>
            <a:endParaRPr lang="en-US" sz="2400" dirty="0"/>
          </a:p>
          <a:p>
            <a:pPr>
              <a:lnSpc>
                <a:spcPct val="150000"/>
              </a:lnSpc>
            </a:pPr>
            <a:r>
              <a:rPr lang="ro-RO" sz="2400" dirty="0" smtClean="0"/>
              <a:t>Este </a:t>
            </a:r>
            <a:r>
              <a:rPr lang="ro-RO" sz="2400" dirty="0"/>
              <a:t>necesar un “bagaj de cunoştinţe”(schemele) ca bază pentru construirea şi asimilarea de noi idei.</a:t>
            </a:r>
            <a:endParaRPr lang="en-US" sz="2400" dirty="0"/>
          </a:p>
          <a:p>
            <a:endParaRPr lang="en-US" dirty="0"/>
          </a:p>
        </p:txBody>
      </p:sp>
    </p:spTree>
    <p:extLst>
      <p:ext uri="{BB962C8B-B14F-4D97-AF65-F5344CB8AC3E}">
        <p14:creationId xmlns:p14="http://schemas.microsoft.com/office/powerpoint/2010/main" val="7800402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just">
              <a:buFont typeface="Wingdings" pitchFamily="2" charset="2"/>
              <a:buChar char="Ø"/>
            </a:pPr>
            <a:endParaRPr lang="ro-RO" sz="2400" dirty="0" smtClean="0"/>
          </a:p>
          <a:p>
            <a:pPr algn="just">
              <a:buFont typeface="Wingdings" pitchFamily="2" charset="2"/>
              <a:buChar char="Ø"/>
            </a:pPr>
            <a:endParaRPr lang="en-US" sz="2400" dirty="0" smtClean="0"/>
          </a:p>
          <a:p>
            <a:pPr algn="just">
              <a:buFont typeface="Wingdings" pitchFamily="2" charset="2"/>
              <a:buChar char="Ø"/>
            </a:pPr>
            <a:endParaRPr lang="en-US" sz="2400" dirty="0"/>
          </a:p>
          <a:p>
            <a:pPr algn="just">
              <a:lnSpc>
                <a:spcPct val="150000"/>
              </a:lnSpc>
              <a:buFont typeface="Wingdings" pitchFamily="2" charset="2"/>
              <a:buChar char="Ø"/>
            </a:pPr>
            <a:r>
              <a:rPr lang="ro-RO" sz="2400" dirty="0" smtClean="0"/>
              <a:t>Şcoala nu este un mediu obligatoriu sau singular în care poate avea loc procesul de învăţare. Acest proces poate avea loc în medii diferite. Orice fel de interacţiune socială poate fi o lecţie.</a:t>
            </a:r>
          </a:p>
          <a:p>
            <a:pPr algn="just">
              <a:lnSpc>
                <a:spcPct val="150000"/>
              </a:lnSpc>
              <a:buFont typeface="Wingdings" pitchFamily="2" charset="2"/>
              <a:buChar char="Ø"/>
            </a:pPr>
            <a:endParaRPr lang="ro-RO" sz="2400" dirty="0" smtClean="0"/>
          </a:p>
          <a:p>
            <a:pPr algn="just">
              <a:buFont typeface="Wingdings" pitchFamily="2" charset="2"/>
              <a:buChar char="Ø"/>
            </a:pP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lnSpc>
                <a:spcPct val="150000"/>
              </a:lnSpc>
              <a:buFont typeface="Wingdings" pitchFamily="2" charset="2"/>
              <a:buChar char="Ø"/>
            </a:pPr>
            <a:r>
              <a:rPr lang="ro-RO" sz="2400" dirty="0"/>
              <a:t>In cadrul şcolii, locul “celuilalt” este luat de profesor. Rolul acestuia este de a stimula dialogul </a:t>
            </a:r>
            <a:r>
              <a:rPr lang="ro-RO" sz="2400" dirty="0">
                <a:solidFill>
                  <a:srgbClr val="FF0000"/>
                </a:solidFill>
              </a:rPr>
              <a:t>and maintaining its momentum </a:t>
            </a:r>
            <a:r>
              <a:rPr lang="ro-RO" sz="2400" dirty="0"/>
              <a:t>. </a:t>
            </a:r>
            <a:endParaRPr lang="en-US" sz="2400" dirty="0" smtClean="0"/>
          </a:p>
          <a:p>
            <a:pPr algn="just">
              <a:lnSpc>
                <a:spcPct val="150000"/>
              </a:lnSpc>
              <a:buFont typeface="Wingdings" pitchFamily="2" charset="2"/>
              <a:buChar char="Ø"/>
            </a:pPr>
            <a:endParaRPr lang="en-US" sz="2400" dirty="0"/>
          </a:p>
          <a:p>
            <a:pPr algn="just">
              <a:lnSpc>
                <a:spcPct val="150000"/>
              </a:lnSpc>
              <a:buFont typeface="Wingdings" pitchFamily="2" charset="2"/>
              <a:buChar char="Ø"/>
            </a:pPr>
            <a:r>
              <a:rPr lang="ro-RO" sz="2400" dirty="0" smtClean="0"/>
              <a:t>Profesorul </a:t>
            </a:r>
            <a:r>
              <a:rPr lang="ro-RO" sz="2400" dirty="0"/>
              <a:t>antrenează elevii in dialog şi asigură dezvoltarea înţelegerii. Asumarea acestui rol intr-un mod organizat, planificat duce la conceptul de “scaffolding”. Acest concept implică noţiunea de ZPD (</a:t>
            </a:r>
            <a:r>
              <a:rPr lang="ro-RO" sz="2400" dirty="0">
                <a:solidFill>
                  <a:srgbClr val="FF0000"/>
                </a:solidFill>
              </a:rPr>
              <a:t>zone of proximal development)</a:t>
            </a:r>
            <a:r>
              <a:rPr lang="ro-RO" sz="2400" dirty="0"/>
              <a:t>.</a:t>
            </a:r>
          </a:p>
          <a:p>
            <a:pPr algn="just">
              <a:buFont typeface="Wingdings" pitchFamily="2" charset="2"/>
              <a:buChar char="Ø"/>
            </a:pPr>
            <a:endParaRPr lang="ro-RO" dirty="0">
              <a:solidFill>
                <a:srgbClr val="FF0000"/>
              </a:solidFill>
            </a:endParaRPr>
          </a:p>
        </p:txBody>
      </p:sp>
    </p:spTree>
    <p:extLst>
      <p:ext uri="{BB962C8B-B14F-4D97-AF65-F5344CB8AC3E}">
        <p14:creationId xmlns:p14="http://schemas.microsoft.com/office/powerpoint/2010/main" val="40864434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solidFill>
                <a:srgbClr val="FF0000"/>
              </a:solidFill>
            </a:endParaRPr>
          </a:p>
          <a:p>
            <a:pPr>
              <a:lnSpc>
                <a:spcPct val="150000"/>
              </a:lnSpc>
            </a:pPr>
            <a:r>
              <a:rPr lang="ro-RO" sz="2400" dirty="0" smtClean="0">
                <a:solidFill>
                  <a:srgbClr val="FF0000"/>
                </a:solidFill>
              </a:rPr>
              <a:t>ZPD </a:t>
            </a:r>
            <a:r>
              <a:rPr lang="ro-RO" sz="2400" dirty="0"/>
              <a:t>este o denumire teoretică a spaţiului situat chiar deasupra nivelului de înţelegere al fiecărui individ. </a:t>
            </a:r>
            <a:endParaRPr lang="en-US" sz="2400" dirty="0" smtClean="0"/>
          </a:p>
          <a:p>
            <a:pPr>
              <a:lnSpc>
                <a:spcPct val="150000"/>
              </a:lnSpc>
            </a:pPr>
            <a:endParaRPr lang="en-US" sz="2400" dirty="0"/>
          </a:p>
          <a:p>
            <a:pPr>
              <a:lnSpc>
                <a:spcPct val="150000"/>
              </a:lnSpc>
            </a:pPr>
            <a:r>
              <a:rPr lang="ro-RO" sz="2400" dirty="0" smtClean="0"/>
              <a:t>Este </a:t>
            </a:r>
            <a:r>
              <a:rPr lang="ro-RO" sz="2400" dirty="0"/>
              <a:t>acel segment al cunoaşterii care permite fiecărui individ să treacă la următorul nivel dar numai asistat, ajutat.</a:t>
            </a:r>
            <a:endParaRPr lang="en-US" sz="2400" dirty="0"/>
          </a:p>
          <a:p>
            <a:endParaRPr lang="en-US" dirty="0"/>
          </a:p>
        </p:txBody>
      </p:sp>
    </p:spTree>
    <p:extLst>
      <p:ext uri="{BB962C8B-B14F-4D97-AF65-F5344CB8AC3E}">
        <p14:creationId xmlns:p14="http://schemas.microsoft.com/office/powerpoint/2010/main" val="234545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457200" y="228600"/>
            <a:ext cx="8229600" cy="609600"/>
          </a:xfrm>
        </p:spPr>
        <p:txBody>
          <a:bodyPr>
            <a:normAutofit fontScale="90000"/>
          </a:bodyPr>
          <a:lstStyle/>
          <a:p>
            <a:r>
              <a:rPr lang="ro-RO" dirty="0" smtClean="0"/>
              <a:t>ZPD</a:t>
            </a:r>
            <a:endParaRPr lang="en-US" dirty="0"/>
          </a:p>
        </p:txBody>
      </p:sp>
      <p:pic>
        <p:nvPicPr>
          <p:cNvPr id="4" name="Substituent conținut 3" descr="screen-shot-2010-10-31-at-13-47-15.png"/>
          <p:cNvPicPr>
            <a:picLocks noGrp="1" noChangeAspect="1"/>
          </p:cNvPicPr>
          <p:nvPr>
            <p:ph idx="1"/>
          </p:nvPr>
        </p:nvPicPr>
        <p:blipFill>
          <a:blip r:embed="rId2" cstate="print"/>
          <a:stretch>
            <a:fillRect/>
          </a:stretch>
        </p:blipFill>
        <p:spPr>
          <a:xfrm>
            <a:off x="533400" y="1066800"/>
            <a:ext cx="8305800" cy="5562600"/>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just">
              <a:buFont typeface="Wingdings" pitchFamily="2" charset="2"/>
              <a:buChar char="Ø"/>
            </a:pPr>
            <a:endParaRPr lang="ro-RO" sz="2400" dirty="0" smtClean="0"/>
          </a:p>
          <a:p>
            <a:pPr algn="just">
              <a:buFont typeface="Wingdings" pitchFamily="2" charset="2"/>
              <a:buChar char="Ø"/>
            </a:pPr>
            <a:endParaRPr lang="en-US" sz="2400" dirty="0"/>
          </a:p>
          <a:p>
            <a:pPr algn="just">
              <a:lnSpc>
                <a:spcPct val="150000"/>
              </a:lnSpc>
              <a:buFont typeface="Wingdings" pitchFamily="2" charset="2"/>
              <a:buChar char="Ø"/>
            </a:pPr>
            <a:r>
              <a:rPr lang="ro-RO" sz="2400" dirty="0" smtClean="0"/>
              <a:t>ZPD este diferită de la un copil la altul. În procesul de învăţare ea se recreează odată cu trecerea la un alt nivel. Trecerea elevului prin ZPD este făcută cu ajutorul profesorului. </a:t>
            </a:r>
            <a:endParaRPr lang="en-US" sz="2400" dirty="0" smtClean="0"/>
          </a:p>
          <a:p>
            <a:pPr algn="just">
              <a:lnSpc>
                <a:spcPct val="150000"/>
              </a:lnSpc>
              <a:buFont typeface="Wingdings" pitchFamily="2" charset="2"/>
              <a:buChar char="Ø"/>
            </a:pPr>
            <a:endParaRPr lang="en-US" sz="2400" dirty="0"/>
          </a:p>
          <a:p>
            <a:pPr algn="just">
              <a:lnSpc>
                <a:spcPct val="150000"/>
              </a:lnSpc>
              <a:buFont typeface="Wingdings" pitchFamily="2" charset="2"/>
              <a:buChar char="Ø"/>
            </a:pPr>
            <a:r>
              <a:rPr lang="ro-RO" sz="2400" dirty="0" smtClean="0"/>
              <a:t>Acest rol poate fi îndeplinit şi de o altă persoană instruită sau</a:t>
            </a:r>
            <a:r>
              <a:rPr lang="en-US" sz="2400" dirty="0" smtClean="0"/>
              <a:t> de</a:t>
            </a:r>
            <a:r>
              <a:rPr lang="ro-RO" sz="2400" dirty="0" smtClean="0"/>
              <a:t> materiale de studiu.</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Font typeface="Wingdings" pitchFamily="2" charset="2"/>
              <a:buChar char="Ø"/>
            </a:pPr>
            <a:endParaRPr lang="en-US" dirty="0" smtClean="0"/>
          </a:p>
          <a:p>
            <a:pPr algn="just">
              <a:buFont typeface="Wingdings" pitchFamily="2" charset="2"/>
              <a:buChar char="Ø"/>
            </a:pPr>
            <a:endParaRPr lang="en-US" dirty="0"/>
          </a:p>
          <a:p>
            <a:pPr algn="just">
              <a:lnSpc>
                <a:spcPct val="150000"/>
              </a:lnSpc>
              <a:buFont typeface="Wingdings" pitchFamily="2" charset="2"/>
              <a:buChar char="Ø"/>
            </a:pPr>
            <a:r>
              <a:rPr lang="ro-RO" dirty="0" smtClean="0"/>
              <a:t>În </a:t>
            </a:r>
            <a:r>
              <a:rPr lang="ro-RO" dirty="0"/>
              <a:t>cazul predării, profesorul trebuie să ia în calcul nivelul de înţelegere al fiecărui elev şi să fie flexibil din acest punct de vedere.</a:t>
            </a:r>
          </a:p>
          <a:p>
            <a:pPr>
              <a:lnSpc>
                <a:spcPct val="150000"/>
              </a:lnSpc>
            </a:pPr>
            <a:endParaRPr lang="en-US" dirty="0"/>
          </a:p>
        </p:txBody>
      </p:sp>
    </p:spTree>
    <p:extLst>
      <p:ext uri="{BB962C8B-B14F-4D97-AF65-F5344CB8AC3E}">
        <p14:creationId xmlns:p14="http://schemas.microsoft.com/office/powerpoint/2010/main" val="32433283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buFont typeface="Wingdings" pitchFamily="2" charset="2"/>
              <a:buChar char="Ø"/>
            </a:pPr>
            <a:endParaRPr lang="en-US" sz="2400" dirty="0" smtClean="0"/>
          </a:p>
          <a:p>
            <a:pPr algn="just">
              <a:lnSpc>
                <a:spcPct val="150000"/>
              </a:lnSpc>
              <a:buFont typeface="Wingdings" pitchFamily="2" charset="2"/>
              <a:buChar char="Ø"/>
            </a:pPr>
            <a:r>
              <a:rPr lang="ro-RO" sz="2400" dirty="0" smtClean="0"/>
              <a:t>Scaffolding </a:t>
            </a:r>
            <a:r>
              <a:rPr lang="ro-RO" sz="2400" dirty="0"/>
              <a:t>este procesul educaţional </a:t>
            </a:r>
            <a:r>
              <a:rPr lang="en-US" sz="2400" dirty="0" err="1" smtClean="0"/>
              <a:t>prin</a:t>
            </a:r>
            <a:r>
              <a:rPr lang="ro-RO" sz="2400" dirty="0" smtClean="0"/>
              <a:t> </a:t>
            </a:r>
            <a:r>
              <a:rPr lang="ro-RO" sz="2400" dirty="0"/>
              <a:t>care se oferă suport celui  care învaţă la momentul şi în măsura potrivită necesităţilor şi capacităţii lui de înţelegere</a:t>
            </a:r>
            <a:r>
              <a:rPr lang="ro-RO" sz="2400" dirty="0" smtClean="0"/>
              <a:t>.</a:t>
            </a:r>
            <a:endParaRPr lang="en-US" sz="2400" dirty="0" smtClean="0"/>
          </a:p>
          <a:p>
            <a:pPr algn="just">
              <a:lnSpc>
                <a:spcPct val="150000"/>
              </a:lnSpc>
              <a:buFont typeface="Wingdings" pitchFamily="2" charset="2"/>
              <a:buChar char="Ø"/>
            </a:pPr>
            <a:endParaRPr lang="en-US" sz="2400" dirty="0"/>
          </a:p>
          <a:p>
            <a:pPr algn="just">
              <a:lnSpc>
                <a:spcPct val="150000"/>
              </a:lnSpc>
              <a:buFont typeface="Wingdings" pitchFamily="2" charset="2"/>
              <a:buChar char="Ø"/>
            </a:pPr>
            <a:r>
              <a:rPr lang="ro-RO" sz="2400" dirty="0" smtClean="0"/>
              <a:t> </a:t>
            </a:r>
            <a:r>
              <a:rPr lang="ro-RO" sz="2400" dirty="0"/>
              <a:t>Acest proces poate lua forma unei discuţii, a furnizării de materiale de studiu</a:t>
            </a:r>
            <a:r>
              <a:rPr lang="ro-RO" sz="2400" dirty="0" smtClean="0"/>
              <a:t>…</a:t>
            </a:r>
            <a:endParaRPr lang="ro-RO" sz="2400" dirty="0"/>
          </a:p>
        </p:txBody>
      </p:sp>
    </p:spTree>
    <p:extLst>
      <p:ext uri="{BB962C8B-B14F-4D97-AF65-F5344CB8AC3E}">
        <p14:creationId xmlns:p14="http://schemas.microsoft.com/office/powerpoint/2010/main" val="9791387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Font typeface="Wingdings" pitchFamily="2" charset="2"/>
              <a:buChar char="Ø"/>
            </a:pPr>
            <a:endParaRPr lang="en-US" dirty="0" smtClean="0"/>
          </a:p>
          <a:p>
            <a:pPr algn="just">
              <a:lnSpc>
                <a:spcPct val="150000"/>
              </a:lnSpc>
              <a:buFont typeface="Wingdings" pitchFamily="2" charset="2"/>
              <a:buChar char="Ø"/>
            </a:pPr>
            <a:r>
              <a:rPr lang="ro-RO" sz="2400" dirty="0" smtClean="0"/>
              <a:t>Lucrul </a:t>
            </a:r>
            <a:r>
              <a:rPr lang="ro-RO" sz="2400" dirty="0"/>
              <a:t>in echipă sau in pereche este o abordare social – constructivistă a învăţării. </a:t>
            </a:r>
            <a:endParaRPr lang="en-US" sz="2400" dirty="0" smtClean="0"/>
          </a:p>
          <a:p>
            <a:pPr algn="just">
              <a:lnSpc>
                <a:spcPct val="150000"/>
              </a:lnSpc>
              <a:buFont typeface="Wingdings" pitchFamily="2" charset="2"/>
              <a:buChar char="Ø"/>
            </a:pPr>
            <a:endParaRPr lang="en-US" sz="2400" dirty="0"/>
          </a:p>
          <a:p>
            <a:pPr algn="just">
              <a:lnSpc>
                <a:spcPct val="150000"/>
              </a:lnSpc>
              <a:buFont typeface="Wingdings" pitchFamily="2" charset="2"/>
              <a:buChar char="Ø"/>
            </a:pPr>
            <a:endParaRPr lang="en-US" sz="2400" dirty="0" smtClean="0"/>
          </a:p>
          <a:p>
            <a:pPr algn="just">
              <a:lnSpc>
                <a:spcPct val="150000"/>
              </a:lnSpc>
              <a:buFont typeface="Wingdings" pitchFamily="2" charset="2"/>
              <a:buChar char="Ø"/>
            </a:pPr>
            <a:r>
              <a:rPr lang="ro-RO" sz="2400" dirty="0" smtClean="0"/>
              <a:t>Opusul </a:t>
            </a:r>
            <a:r>
              <a:rPr lang="ro-RO" sz="2400" dirty="0"/>
              <a:t>acestui mod de învăţare este studiul individual. </a:t>
            </a:r>
            <a:endParaRPr lang="en-US" sz="2400" dirty="0"/>
          </a:p>
          <a:p>
            <a:endParaRPr lang="en-US" dirty="0"/>
          </a:p>
          <a:p>
            <a:endParaRPr lang="en-US" dirty="0"/>
          </a:p>
        </p:txBody>
      </p:sp>
    </p:spTree>
    <p:extLst>
      <p:ext uri="{BB962C8B-B14F-4D97-AF65-F5344CB8AC3E}">
        <p14:creationId xmlns:p14="http://schemas.microsoft.com/office/powerpoint/2010/main" val="40772368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ctr">
              <a:buNone/>
            </a:pPr>
            <a:r>
              <a:rPr lang="ro-RO" sz="2400" dirty="0" smtClean="0">
                <a:solidFill>
                  <a:srgbClr val="FF0000"/>
                </a:solidFill>
              </a:rPr>
              <a:t>SITUATED LEARNING </a:t>
            </a:r>
          </a:p>
          <a:p>
            <a:pPr algn="ctr">
              <a:buNone/>
            </a:pPr>
            <a:r>
              <a:rPr lang="ro-RO" sz="2400" dirty="0" smtClean="0">
                <a:solidFill>
                  <a:srgbClr val="FF0000"/>
                </a:solidFill>
              </a:rPr>
              <a:t>AND AUTHENTIC  ACTIVITY</a:t>
            </a:r>
          </a:p>
          <a:p>
            <a:pPr algn="just">
              <a:buFont typeface="Wingdings" pitchFamily="2" charset="2"/>
              <a:buChar char="Ø"/>
            </a:pPr>
            <a:endParaRPr lang="en-US" sz="2200" dirty="0" smtClean="0"/>
          </a:p>
          <a:p>
            <a:pPr algn="just">
              <a:buFont typeface="Wingdings" pitchFamily="2" charset="2"/>
              <a:buChar char="Ø"/>
            </a:pPr>
            <a:endParaRPr lang="en-US" sz="2200" dirty="0"/>
          </a:p>
          <a:p>
            <a:pPr algn="just">
              <a:lnSpc>
                <a:spcPct val="150000"/>
              </a:lnSpc>
              <a:buFont typeface="Wingdings" pitchFamily="2" charset="2"/>
              <a:buChar char="Ø"/>
            </a:pPr>
            <a:r>
              <a:rPr lang="ro-RO" sz="2200" dirty="0" smtClean="0"/>
              <a:t>Procesul de învăţare are loc într-un anumit context. Acest context poate să fie familiar sau nu celui care învaţă. </a:t>
            </a:r>
            <a:endParaRPr lang="en-US" sz="2200" dirty="0" smtClean="0"/>
          </a:p>
          <a:p>
            <a:pPr algn="just">
              <a:lnSpc>
                <a:spcPct val="150000"/>
              </a:lnSpc>
              <a:buFont typeface="Wingdings" pitchFamily="2" charset="2"/>
              <a:buChar char="Ø"/>
            </a:pPr>
            <a:endParaRPr lang="en-US" sz="2200" dirty="0"/>
          </a:p>
          <a:p>
            <a:pPr algn="just">
              <a:lnSpc>
                <a:spcPct val="150000"/>
              </a:lnSpc>
              <a:buFont typeface="Wingdings" pitchFamily="2" charset="2"/>
              <a:buChar char="Ø"/>
            </a:pPr>
            <a:endParaRPr lang="en-US" sz="2200" dirty="0" smtClean="0"/>
          </a:p>
          <a:p>
            <a:pPr algn="just">
              <a:lnSpc>
                <a:spcPct val="150000"/>
              </a:lnSpc>
              <a:buFont typeface="Wingdings" pitchFamily="2" charset="2"/>
              <a:buChar char="Ø"/>
            </a:pPr>
            <a:r>
              <a:rPr lang="ro-RO" sz="2200" dirty="0" smtClean="0"/>
              <a:t>Dacă acest context nu este familiar, atunci procesul de învăţare se desfăşoară mai greu.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Font typeface="Wingdings" pitchFamily="2" charset="2"/>
              <a:buChar char="Ø"/>
            </a:pPr>
            <a:endParaRPr lang="en-US" sz="2400" dirty="0" smtClean="0"/>
          </a:p>
          <a:p>
            <a:pPr algn="just">
              <a:buFont typeface="Wingdings" pitchFamily="2" charset="2"/>
              <a:buChar char="Ø"/>
            </a:pPr>
            <a:endParaRPr lang="en-US" sz="2400" dirty="0"/>
          </a:p>
          <a:p>
            <a:pPr algn="just">
              <a:buFont typeface="Wingdings" pitchFamily="2" charset="2"/>
              <a:buChar char="Ø"/>
            </a:pPr>
            <a:r>
              <a:rPr lang="ro-RO" sz="2400" dirty="0" smtClean="0"/>
              <a:t>Procesul </a:t>
            </a:r>
            <a:r>
              <a:rPr lang="ro-RO" sz="2400" dirty="0"/>
              <a:t>de învăţare poate fi influenţat de factori sociali şi </a:t>
            </a:r>
            <a:r>
              <a:rPr lang="ro-RO" sz="2400" dirty="0" smtClean="0"/>
              <a:t>culturali</a:t>
            </a:r>
            <a:r>
              <a:rPr lang="en-US" sz="2400" dirty="0" smtClean="0"/>
              <a:t>:</a:t>
            </a:r>
            <a:r>
              <a:rPr lang="ro-RO" sz="2400" dirty="0" smtClean="0"/>
              <a:t> </a:t>
            </a:r>
            <a:endParaRPr lang="en-US" sz="2400" dirty="0" smtClean="0"/>
          </a:p>
          <a:p>
            <a:pPr algn="just">
              <a:buFont typeface="Wingdings" pitchFamily="2" charset="2"/>
              <a:buChar char="Ø"/>
            </a:pPr>
            <a:endParaRPr lang="en-US" sz="2400" dirty="0" smtClean="0"/>
          </a:p>
          <a:p>
            <a:pPr algn="just">
              <a:buFont typeface="Wingdings" pitchFamily="2" charset="2"/>
              <a:buChar char="Ø"/>
            </a:pPr>
            <a:endParaRPr lang="en-US" sz="2400" dirty="0"/>
          </a:p>
          <a:p>
            <a:pPr algn="just">
              <a:buFont typeface="Wingdings" pitchFamily="2" charset="2"/>
              <a:buChar char="Ø"/>
            </a:pPr>
            <a:r>
              <a:rPr lang="en-US" sz="2400" dirty="0" smtClean="0"/>
              <a:t>u</a:t>
            </a:r>
            <a:r>
              <a:rPr lang="ro-RO" sz="2400" dirty="0" smtClean="0"/>
              <a:t>nui </a:t>
            </a:r>
            <a:r>
              <a:rPr lang="ro-RO" sz="2400" dirty="0"/>
              <a:t>copil care creşte într-un mediu urban îi este greu să-şi exprime punctul de vedere în ceea ce priveşte vânătoarea de </a:t>
            </a:r>
            <a:r>
              <a:rPr lang="ro-RO" sz="2400" dirty="0" smtClean="0"/>
              <a:t>vulpi </a:t>
            </a:r>
            <a:endParaRPr lang="en-US" sz="2400" dirty="0" smtClean="0"/>
          </a:p>
          <a:p>
            <a:pPr algn="just">
              <a:buFont typeface="Wingdings" pitchFamily="2" charset="2"/>
              <a:buChar char="Ø"/>
            </a:pPr>
            <a:endParaRPr lang="en-US" sz="2400" dirty="0"/>
          </a:p>
          <a:p>
            <a:endParaRPr lang="en-US" dirty="0"/>
          </a:p>
        </p:txBody>
      </p:sp>
    </p:spTree>
    <p:extLst>
      <p:ext uri="{BB962C8B-B14F-4D97-AF65-F5344CB8AC3E}">
        <p14:creationId xmlns:p14="http://schemas.microsoft.com/office/powerpoint/2010/main" val="23594975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ro-RO" dirty="0" smtClean="0"/>
              <a:t>unui </a:t>
            </a:r>
            <a:r>
              <a:rPr lang="ro-RO" dirty="0"/>
              <a:t>copil care creşte într-un mediu rural îi este greu să înţeleagă teama părinţilor de la oraş să-şi lase copiii nesupravegheaţi şi liberi pe stradă</a:t>
            </a:r>
          </a:p>
          <a:p>
            <a:endParaRPr lang="ro-RO" dirty="0"/>
          </a:p>
        </p:txBody>
      </p:sp>
    </p:spTree>
    <p:extLst>
      <p:ext uri="{BB962C8B-B14F-4D97-AF65-F5344CB8AC3E}">
        <p14:creationId xmlns:p14="http://schemas.microsoft.com/office/powerpoint/2010/main" val="10504814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Font typeface="Wingdings" pitchFamily="2" charset="2"/>
              <a:buChar char="Ø"/>
            </a:pPr>
            <a:endParaRPr lang="en-US" dirty="0" smtClean="0">
              <a:solidFill>
                <a:srgbClr val="FF0000"/>
              </a:solidFill>
            </a:endParaRPr>
          </a:p>
          <a:p>
            <a:pPr algn="just">
              <a:buFont typeface="Wingdings" pitchFamily="2" charset="2"/>
              <a:buChar char="Ø"/>
            </a:pPr>
            <a:endParaRPr lang="en-US" dirty="0">
              <a:solidFill>
                <a:srgbClr val="FF0000"/>
              </a:solidFill>
            </a:endParaRPr>
          </a:p>
          <a:p>
            <a:pPr algn="just">
              <a:lnSpc>
                <a:spcPct val="150000"/>
              </a:lnSpc>
              <a:buFont typeface="Wingdings" pitchFamily="2" charset="2"/>
              <a:buChar char="Ø"/>
            </a:pPr>
            <a:r>
              <a:rPr lang="ro-RO" sz="2400" dirty="0" smtClean="0">
                <a:solidFill>
                  <a:srgbClr val="FF0000"/>
                </a:solidFill>
              </a:rPr>
              <a:t>AUTHENTIC </a:t>
            </a:r>
            <a:r>
              <a:rPr lang="ro-RO" sz="2400" dirty="0">
                <a:solidFill>
                  <a:srgbClr val="FF0000"/>
                </a:solidFill>
              </a:rPr>
              <a:t>TASKS </a:t>
            </a:r>
            <a:r>
              <a:rPr lang="ro-RO" sz="2400" dirty="0"/>
              <a:t>sunt acele obiective pe care copiii trebuie să le atingă şi pe care le pot asocia cu experienţa lor din interiorul şi din afara şcolii.</a:t>
            </a:r>
          </a:p>
          <a:p>
            <a:endParaRPr lang="en-US" dirty="0"/>
          </a:p>
        </p:txBody>
      </p:sp>
    </p:spTree>
    <p:extLst>
      <p:ext uri="{BB962C8B-B14F-4D97-AF65-F5344CB8AC3E}">
        <p14:creationId xmlns:p14="http://schemas.microsoft.com/office/powerpoint/2010/main" val="23262218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pPr>
            <a:endParaRPr lang="en-US" sz="2400" dirty="0" smtClean="0"/>
          </a:p>
          <a:p>
            <a:pPr>
              <a:lnSpc>
                <a:spcPct val="150000"/>
              </a:lnSpc>
            </a:pPr>
            <a:endParaRPr lang="en-US" sz="2400" dirty="0"/>
          </a:p>
          <a:p>
            <a:pPr>
              <a:lnSpc>
                <a:spcPct val="150000"/>
              </a:lnSpc>
            </a:pPr>
            <a:r>
              <a:rPr lang="ro-RO" sz="2400" dirty="0" smtClean="0"/>
              <a:t>Copiii </a:t>
            </a:r>
            <a:r>
              <a:rPr lang="ro-RO" sz="2400" dirty="0"/>
              <a:t>care lucrează cu idei noi într-un mediu familiar sunt mult mai predispuşi să se implice în proiecte decât cei cărora aceleaşi idei le sunt prezentate într-un mediu străin lor.</a:t>
            </a:r>
            <a:endParaRPr lang="en-US" sz="2400" dirty="0"/>
          </a:p>
          <a:p>
            <a:pPr>
              <a:lnSpc>
                <a:spcPct val="150000"/>
              </a:lnSpc>
            </a:pPr>
            <a:endParaRPr lang="en-US" sz="2400" dirty="0"/>
          </a:p>
        </p:txBody>
      </p:sp>
    </p:spTree>
    <p:extLst>
      <p:ext uri="{BB962C8B-B14F-4D97-AF65-F5344CB8AC3E}">
        <p14:creationId xmlns:p14="http://schemas.microsoft.com/office/powerpoint/2010/main" val="25936478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lstStyle/>
          <a:p>
            <a:pPr algn="ctr">
              <a:buNone/>
            </a:pPr>
            <a:r>
              <a:rPr lang="ro-RO" dirty="0" smtClean="0"/>
              <a:t>METACOGNIŢIA</a:t>
            </a:r>
          </a:p>
          <a:p>
            <a:pPr algn="just">
              <a:lnSpc>
                <a:spcPct val="150000"/>
              </a:lnSpc>
              <a:buFont typeface="Wingdings" pitchFamily="2" charset="2"/>
              <a:buChar char="Ø"/>
            </a:pPr>
            <a:endParaRPr lang="en-US" sz="2400" dirty="0" smtClean="0"/>
          </a:p>
          <a:p>
            <a:pPr algn="just">
              <a:lnSpc>
                <a:spcPct val="150000"/>
              </a:lnSpc>
              <a:buFont typeface="Wingdings" pitchFamily="2" charset="2"/>
              <a:buChar char="Ø"/>
            </a:pPr>
            <a:r>
              <a:rPr lang="ro-RO" sz="2400" dirty="0" smtClean="0"/>
              <a:t>Procesul de cunoaştere, reprezintă capacitatea creierului de a gândi, de a procesa şi conserva informaţii, de a rezolva probleme. </a:t>
            </a:r>
            <a:endParaRPr lang="en-US" sz="2400" dirty="0" smtClean="0"/>
          </a:p>
          <a:p>
            <a:pPr algn="just">
              <a:lnSpc>
                <a:spcPct val="150000"/>
              </a:lnSpc>
              <a:buFont typeface="Wingdings" pitchFamily="2" charset="2"/>
              <a:buChar char="Ø"/>
            </a:pPr>
            <a:endParaRPr lang="en-US" sz="2400" dirty="0"/>
          </a:p>
          <a:p>
            <a:pPr algn="just">
              <a:lnSpc>
                <a:spcPct val="150000"/>
              </a:lnSpc>
              <a:buFont typeface="Wingdings" pitchFamily="2" charset="2"/>
              <a:buChar char="Ø"/>
            </a:pPr>
            <a:r>
              <a:rPr lang="ro-RO" sz="2400" dirty="0" smtClean="0"/>
              <a:t>Se consideră că acest proces este specific oamenilor. Rolul cunoaşterii în procesul de învăţare este foarte important.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buFont typeface="Wingdings" pitchFamily="2" charset="2"/>
              <a:buChar char="Ø"/>
            </a:pPr>
            <a:endParaRPr lang="en-US" sz="2400" dirty="0" smtClean="0"/>
          </a:p>
          <a:p>
            <a:pPr algn="just">
              <a:lnSpc>
                <a:spcPct val="150000"/>
              </a:lnSpc>
              <a:buFont typeface="Wingdings" pitchFamily="2" charset="2"/>
              <a:buChar char="Ø"/>
            </a:pPr>
            <a:r>
              <a:rPr lang="ro-RO" sz="2400" dirty="0" smtClean="0"/>
              <a:t>Metacogniţia </a:t>
            </a:r>
            <a:r>
              <a:rPr lang="ro-RO" sz="2400" dirty="0"/>
              <a:t>se referă la conştientizarea fiecărui individ a propriilor procese de cunoaştere şi a felurilor în care se realizează învăţarea</a:t>
            </a:r>
            <a:r>
              <a:rPr lang="ro-RO" sz="2400" dirty="0" smtClean="0"/>
              <a:t>.</a:t>
            </a:r>
            <a:endParaRPr lang="en-US" sz="2400" dirty="0" smtClean="0"/>
          </a:p>
          <a:p>
            <a:pPr algn="just">
              <a:lnSpc>
                <a:spcPct val="150000"/>
              </a:lnSpc>
              <a:buFont typeface="Wingdings" pitchFamily="2" charset="2"/>
              <a:buChar char="Ø"/>
            </a:pPr>
            <a:endParaRPr lang="ro-RO" sz="2400" dirty="0"/>
          </a:p>
          <a:p>
            <a:pPr algn="just">
              <a:lnSpc>
                <a:spcPct val="150000"/>
              </a:lnSpc>
              <a:buFont typeface="Wingdings" pitchFamily="2" charset="2"/>
              <a:buChar char="Ø"/>
            </a:pPr>
            <a:r>
              <a:rPr lang="ro-RO" sz="2400" dirty="0"/>
              <a:t>Este o cunoaştere a cunoaşterii.</a:t>
            </a:r>
          </a:p>
          <a:p>
            <a:pPr>
              <a:lnSpc>
                <a:spcPct val="150000"/>
              </a:lnSpc>
            </a:pPr>
            <a:endParaRPr lang="en-US" sz="2400" dirty="0"/>
          </a:p>
        </p:txBody>
      </p:sp>
    </p:spTree>
    <p:extLst>
      <p:ext uri="{BB962C8B-B14F-4D97-AF65-F5344CB8AC3E}">
        <p14:creationId xmlns:p14="http://schemas.microsoft.com/office/powerpoint/2010/main" val="27177518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a:p>
          <a:p>
            <a:pPr>
              <a:lnSpc>
                <a:spcPct val="150000"/>
              </a:lnSpc>
            </a:pPr>
            <a:r>
              <a:rPr lang="ro-RO" sz="2400" dirty="0" smtClean="0"/>
              <a:t>ex</a:t>
            </a:r>
            <a:r>
              <a:rPr lang="ro-RO" sz="2400" dirty="0"/>
              <a:t>. : profesorul dă elevilor tema pentru un test  - învăţarea scrierii corecte a unor cuvinte. </a:t>
            </a:r>
            <a:endParaRPr lang="en-US" sz="2400" dirty="0" smtClean="0"/>
          </a:p>
          <a:p>
            <a:pPr>
              <a:lnSpc>
                <a:spcPct val="150000"/>
              </a:lnSpc>
            </a:pPr>
            <a:endParaRPr lang="en-US" sz="2400" dirty="0"/>
          </a:p>
          <a:p>
            <a:pPr>
              <a:lnSpc>
                <a:spcPct val="150000"/>
              </a:lnSpc>
            </a:pPr>
            <a:r>
              <a:rPr lang="ro-RO" sz="2400" dirty="0" smtClean="0"/>
              <a:t>Fiecare </a:t>
            </a:r>
            <a:r>
              <a:rPr lang="ro-RO" sz="2400" dirty="0"/>
              <a:t>copil învaţă într-un mod diferit; pentru unii poate fi uşor să găsească un mod de învăţare pentru alţii poate fi chiar imposibil. </a:t>
            </a:r>
            <a:endParaRPr lang="en-US" sz="2400" dirty="0"/>
          </a:p>
        </p:txBody>
      </p:sp>
    </p:spTree>
    <p:extLst>
      <p:ext uri="{BB962C8B-B14F-4D97-AF65-F5344CB8AC3E}">
        <p14:creationId xmlns:p14="http://schemas.microsoft.com/office/powerpoint/2010/main" val="38839292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lnSpc>
                <a:spcPct val="150000"/>
              </a:lnSpc>
            </a:pPr>
            <a:endParaRPr lang="en-US" sz="2400" dirty="0" smtClean="0"/>
          </a:p>
          <a:p>
            <a:pPr>
              <a:lnSpc>
                <a:spcPct val="150000"/>
              </a:lnSpc>
            </a:pPr>
            <a:r>
              <a:rPr lang="ro-RO" sz="2400" dirty="0" smtClean="0"/>
              <a:t>Profesorul </a:t>
            </a:r>
            <a:r>
              <a:rPr lang="ro-RO" sz="2400" dirty="0"/>
              <a:t>nu poate spune ce fel de abordare a temei date este potrivită fiecărui elev dar îi poate încuraja pe aceştia să prezinte sau să experimenteze diferite metode de învăţare.</a:t>
            </a:r>
            <a:endParaRPr lang="en-US" sz="2400" dirty="0"/>
          </a:p>
          <a:p>
            <a:endParaRPr lang="en-US" dirty="0"/>
          </a:p>
          <a:p>
            <a:endParaRPr lang="en-US" dirty="0"/>
          </a:p>
        </p:txBody>
      </p:sp>
    </p:spTree>
    <p:extLst>
      <p:ext uri="{BB962C8B-B14F-4D97-AF65-F5344CB8AC3E}">
        <p14:creationId xmlns:p14="http://schemas.microsoft.com/office/powerpoint/2010/main" val="37370692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just">
              <a:buFont typeface="Arial" pitchFamily="34" charset="0"/>
              <a:buChar char="•"/>
            </a:pPr>
            <a:endParaRPr lang="en-US" sz="2200" dirty="0" smtClean="0"/>
          </a:p>
          <a:p>
            <a:pPr algn="just">
              <a:buFont typeface="Arial" pitchFamily="34" charset="0"/>
              <a:buChar char="•"/>
            </a:pPr>
            <a:r>
              <a:rPr lang="ro-RO" sz="2400" dirty="0" smtClean="0"/>
              <a:t>Wray and Lewis (1997) evidenţiază patru aspecte esenţiale ale      teoriei  constructiviste:</a:t>
            </a:r>
            <a:endParaRPr lang="en-US" sz="2400" dirty="0" smtClean="0"/>
          </a:p>
          <a:p>
            <a:pPr algn="just">
              <a:buFont typeface="Arial" pitchFamily="34" charset="0"/>
              <a:buChar char="•"/>
            </a:pPr>
            <a:endParaRPr lang="en-US" sz="2400" dirty="0"/>
          </a:p>
          <a:p>
            <a:pPr algn="just">
              <a:buFont typeface="Arial" pitchFamily="34" charset="0"/>
              <a:buChar char="•"/>
            </a:pPr>
            <a:endParaRPr lang="ro-RO" sz="2400" dirty="0" smtClean="0"/>
          </a:p>
          <a:p>
            <a:pPr lvl="2" algn="just">
              <a:buFont typeface="Arial" pitchFamily="34" charset="0"/>
              <a:buChar char="•"/>
            </a:pPr>
            <a:r>
              <a:rPr lang="ro-RO" sz="2400" dirty="0" smtClean="0"/>
              <a:t>Învăţarea este interacţiunea dintre ceea ce ştim şi ceea ce este de învăţat;</a:t>
            </a:r>
          </a:p>
          <a:p>
            <a:pPr lvl="2" algn="just">
              <a:buFont typeface="Arial" pitchFamily="34" charset="0"/>
              <a:buChar char="•"/>
            </a:pPr>
            <a:r>
              <a:rPr lang="ro-RO" sz="2400" dirty="0" smtClean="0"/>
              <a:t>Învăţarea este un proces social;</a:t>
            </a:r>
          </a:p>
          <a:p>
            <a:pPr lvl="2" algn="just">
              <a:buFont typeface="Arial" pitchFamily="34" charset="0"/>
              <a:buChar char="•"/>
            </a:pPr>
            <a:r>
              <a:rPr lang="ro-RO" sz="2400" dirty="0" smtClean="0"/>
              <a:t>Învăţarea este un proces contextual / </a:t>
            </a:r>
            <a:r>
              <a:rPr lang="ro-RO" sz="2400" dirty="0" smtClean="0">
                <a:solidFill>
                  <a:srgbClr val="FF0000"/>
                </a:solidFill>
              </a:rPr>
              <a:t>SITUATED PROCESS</a:t>
            </a:r>
            <a:endParaRPr lang="ro-RO" sz="2400" dirty="0" smtClean="0"/>
          </a:p>
          <a:p>
            <a:pPr lvl="2" algn="just">
              <a:buFont typeface="Arial" pitchFamily="34" charset="0"/>
              <a:buChar char="•"/>
            </a:pPr>
            <a:r>
              <a:rPr lang="ro-RO" sz="2400" dirty="0" smtClean="0"/>
              <a:t>Învăţarea este un proces metacognitiv.</a:t>
            </a:r>
          </a:p>
          <a:p>
            <a:pPr lvl="2" algn="just">
              <a:buNone/>
            </a:pPr>
            <a:endParaRPr lang="ro-RO" sz="2000" dirty="0" smtClean="0"/>
          </a:p>
          <a:p>
            <a:pPr lvl="2" algn="just">
              <a:buNone/>
            </a:pPr>
            <a:endParaRPr lang="ro-RO" sz="2000"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2" algn="just">
              <a:buNone/>
            </a:pPr>
            <a:endParaRPr lang="en-US" sz="2400" dirty="0" smtClean="0"/>
          </a:p>
          <a:p>
            <a:pPr lvl="2" algn="just">
              <a:buNone/>
            </a:pPr>
            <a:r>
              <a:rPr lang="ro-RO" sz="2400" dirty="0" smtClean="0"/>
              <a:t>Pornind </a:t>
            </a:r>
            <a:r>
              <a:rPr lang="ro-RO" sz="2400" dirty="0"/>
              <a:t>de la aceste aspecte se pot formula 4 principii ale predării</a:t>
            </a:r>
            <a:r>
              <a:rPr lang="ro-RO" sz="2400" dirty="0" smtClean="0"/>
              <a:t>:</a:t>
            </a:r>
            <a:endParaRPr lang="en-US" sz="2400" dirty="0" smtClean="0"/>
          </a:p>
          <a:p>
            <a:pPr lvl="2" algn="just">
              <a:buNone/>
            </a:pPr>
            <a:endParaRPr lang="ro-RO" sz="2400" dirty="0"/>
          </a:p>
          <a:p>
            <a:pPr marL="1362456" lvl="2" indent="-457200" algn="just">
              <a:buFont typeface="+mj-lt"/>
              <a:buAutoNum type="arabicPeriod"/>
            </a:pPr>
            <a:r>
              <a:rPr lang="ro-RO" sz="2400" dirty="0"/>
              <a:t>Elevii au nevoie de informaţii, cunoştinţe iniţiale care să le permită să înveţe lucruri noi; ei au nevoie de ajutor pentru a realiza legătura dintre ceea ce ştiu si ceea ce trebuie să înveţe</a:t>
            </a:r>
            <a:r>
              <a:rPr lang="ro-RO" sz="2400" dirty="0" smtClean="0"/>
              <a:t>.</a:t>
            </a:r>
            <a:endParaRPr lang="en-US" sz="2400" dirty="0" smtClean="0"/>
          </a:p>
          <a:p>
            <a:pPr marL="1362456" lvl="2" indent="-457200" algn="just">
              <a:buFont typeface="+mj-lt"/>
              <a:buAutoNum type="arabicPeriod"/>
            </a:pPr>
            <a:endParaRPr lang="ro-RO" sz="2400" dirty="0"/>
          </a:p>
        </p:txBody>
      </p:sp>
    </p:spTree>
    <p:extLst>
      <p:ext uri="{BB962C8B-B14F-4D97-AF65-F5344CB8AC3E}">
        <p14:creationId xmlns:p14="http://schemas.microsoft.com/office/powerpoint/2010/main" val="25709334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en-US" dirty="0"/>
          </a:p>
          <a:p>
            <a:pPr marL="137160" lvl="2" indent="0">
              <a:buClr>
                <a:schemeClr val="tx1">
                  <a:shade val="95000"/>
                </a:schemeClr>
              </a:buClr>
              <a:buSzPct val="65000"/>
              <a:buNone/>
            </a:pPr>
            <a:r>
              <a:rPr lang="en-US" sz="2400" dirty="0" smtClean="0">
                <a:solidFill>
                  <a:srgbClr val="92D050"/>
                </a:solidFill>
              </a:rPr>
              <a:t>2. </a:t>
            </a:r>
            <a:r>
              <a:rPr lang="ro-RO" sz="2400" dirty="0" smtClean="0">
                <a:solidFill>
                  <a:srgbClr val="92D050"/>
                </a:solidFill>
              </a:rPr>
              <a:t>Provision</a:t>
            </a:r>
            <a:r>
              <a:rPr lang="en-US" sz="2400" dirty="0" smtClean="0">
                <a:solidFill>
                  <a:srgbClr val="92D050"/>
                </a:solidFill>
              </a:rPr>
              <a:t> </a:t>
            </a:r>
            <a:r>
              <a:rPr lang="en-US" sz="2400" dirty="0">
                <a:solidFill>
                  <a:srgbClr val="92D050"/>
                </a:solidFill>
              </a:rPr>
              <a:t>(</a:t>
            </a:r>
            <a:r>
              <a:rPr lang="en-US" sz="2400" dirty="0" err="1">
                <a:solidFill>
                  <a:srgbClr val="FF0000"/>
                </a:solidFill>
              </a:rPr>
              <a:t>preg</a:t>
            </a:r>
            <a:r>
              <a:rPr lang="ro-RO" sz="2400" dirty="0">
                <a:solidFill>
                  <a:srgbClr val="FF0000"/>
                </a:solidFill>
              </a:rPr>
              <a:t>ă</a:t>
            </a:r>
            <a:r>
              <a:rPr lang="en-US" sz="2400" dirty="0" err="1">
                <a:solidFill>
                  <a:srgbClr val="FF0000"/>
                </a:solidFill>
              </a:rPr>
              <a:t>tirile</a:t>
            </a:r>
            <a:r>
              <a:rPr lang="en-US" sz="2400" dirty="0">
                <a:solidFill>
                  <a:srgbClr val="92D050"/>
                </a:solidFill>
              </a:rPr>
              <a:t>)</a:t>
            </a:r>
            <a:r>
              <a:rPr lang="ro-RO" sz="2400" dirty="0">
                <a:solidFill>
                  <a:srgbClr val="92D050"/>
                </a:solidFill>
              </a:rPr>
              <a:t> should be made for social interaction and discussion in groups both with and without the teacher.</a:t>
            </a:r>
          </a:p>
          <a:p>
            <a:endParaRPr lang="ro-RO" dirty="0"/>
          </a:p>
        </p:txBody>
      </p:sp>
    </p:spTree>
    <p:extLst>
      <p:ext uri="{BB962C8B-B14F-4D97-AF65-F5344CB8AC3E}">
        <p14:creationId xmlns:p14="http://schemas.microsoft.com/office/powerpoint/2010/main" val="19257968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905256" lvl="2" indent="0" algn="just">
              <a:buNone/>
            </a:pPr>
            <a:endParaRPr lang="en-US" sz="2000" dirty="0" smtClean="0"/>
          </a:p>
          <a:p>
            <a:pPr marL="905256" lvl="2" indent="0" algn="just">
              <a:buNone/>
            </a:pPr>
            <a:endParaRPr lang="en-US" sz="2000" dirty="0"/>
          </a:p>
          <a:p>
            <a:pPr marL="905256" lvl="2" indent="0" algn="just">
              <a:lnSpc>
                <a:spcPct val="150000"/>
              </a:lnSpc>
              <a:buNone/>
            </a:pPr>
            <a:r>
              <a:rPr lang="en-US" sz="2400" dirty="0" smtClean="0"/>
              <a:t>3. </a:t>
            </a:r>
            <a:r>
              <a:rPr lang="en-US" sz="2400" dirty="0" err="1" smtClean="0"/>
              <a:t>Ceea</a:t>
            </a:r>
            <a:r>
              <a:rPr lang="en-US" sz="2400" dirty="0" smtClean="0"/>
              <a:t> </a:t>
            </a:r>
            <a:r>
              <a:rPr lang="ro-RO" sz="2400" dirty="0" smtClean="0"/>
              <a:t>ce </a:t>
            </a:r>
            <a:r>
              <a:rPr lang="ro-RO" sz="2400" dirty="0"/>
              <a:t>învaţă </a:t>
            </a:r>
            <a:r>
              <a:rPr lang="en-US" sz="2400" dirty="0" err="1" smtClean="0"/>
              <a:t>elevul</a:t>
            </a:r>
            <a:r>
              <a:rPr lang="en-US" sz="2400" dirty="0" smtClean="0"/>
              <a:t> </a:t>
            </a:r>
            <a:r>
              <a:rPr lang="en-US" sz="2400" dirty="0" err="1" smtClean="0"/>
              <a:t>trebuie</a:t>
            </a:r>
            <a:r>
              <a:rPr lang="en-US" sz="2400" dirty="0" smtClean="0"/>
              <a:t> </a:t>
            </a:r>
            <a:r>
              <a:rPr lang="ro-RO" sz="2400" dirty="0" smtClean="0"/>
              <a:t>să </a:t>
            </a:r>
            <a:r>
              <a:rPr lang="ro-RO" sz="2400" dirty="0"/>
              <a:t>aibă o semnificaţie pentru </a:t>
            </a:r>
            <a:r>
              <a:rPr lang="ro-RO" sz="2400" dirty="0" smtClean="0"/>
              <a:t>el. </a:t>
            </a:r>
            <a:r>
              <a:rPr lang="ro-RO" sz="2400" dirty="0"/>
              <a:t>Aceasta poate fi diferită de cea a profesorului</a:t>
            </a:r>
            <a:r>
              <a:rPr lang="ro-RO" sz="2400" dirty="0" smtClean="0"/>
              <a:t>.</a:t>
            </a:r>
            <a:endParaRPr lang="en-US" sz="2400" dirty="0" smtClean="0"/>
          </a:p>
          <a:p>
            <a:pPr marL="905256" lvl="2" indent="0" algn="just">
              <a:lnSpc>
                <a:spcPct val="150000"/>
              </a:lnSpc>
              <a:buNone/>
            </a:pPr>
            <a:endParaRPr lang="ro-RO" sz="2400" dirty="0"/>
          </a:p>
          <a:p>
            <a:pPr marL="905256" lvl="2" indent="0" algn="just">
              <a:lnSpc>
                <a:spcPct val="150000"/>
              </a:lnSpc>
              <a:buNone/>
            </a:pPr>
            <a:r>
              <a:rPr lang="en-US" sz="2400" dirty="0" smtClean="0"/>
              <a:t>4. </a:t>
            </a:r>
            <a:r>
              <a:rPr lang="ro-RO" sz="2400" dirty="0" smtClean="0"/>
              <a:t>Elevii </a:t>
            </a:r>
            <a:r>
              <a:rPr lang="ro-RO" sz="2400" dirty="0"/>
              <a:t>trebuie încurajaţi să gândească şi să conştientizeze felul în care gândesc.</a:t>
            </a:r>
          </a:p>
          <a:p>
            <a:pPr marL="651510" indent="-514350">
              <a:lnSpc>
                <a:spcPct val="150000"/>
              </a:lnSpc>
              <a:buFont typeface="+mj-lt"/>
              <a:buAutoNum type="arabicPeriod"/>
            </a:pPr>
            <a:endParaRPr lang="en-US" sz="2400" dirty="0"/>
          </a:p>
          <a:p>
            <a:endParaRPr lang="en-US" dirty="0"/>
          </a:p>
        </p:txBody>
      </p:sp>
    </p:spTree>
    <p:extLst>
      <p:ext uri="{BB962C8B-B14F-4D97-AF65-F5344CB8AC3E}">
        <p14:creationId xmlns:p14="http://schemas.microsoft.com/office/powerpoint/2010/main" val="40493283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lstStyle/>
          <a:p>
            <a:pPr algn="ctr">
              <a:buNone/>
            </a:pPr>
            <a:r>
              <a:rPr lang="ro-RO" dirty="0" smtClean="0"/>
              <a:t>IMPLICARE</a:t>
            </a:r>
          </a:p>
          <a:p>
            <a:pPr algn="just">
              <a:buFont typeface="Wingdings" pitchFamily="2" charset="2"/>
              <a:buChar char="Ø"/>
            </a:pPr>
            <a:endParaRPr lang="ro-RO" sz="2400" dirty="0" smtClean="0"/>
          </a:p>
          <a:p>
            <a:pPr algn="just">
              <a:buFont typeface="Wingdings" pitchFamily="2" charset="2"/>
              <a:buChar char="Ø"/>
            </a:pPr>
            <a:endParaRPr lang="en-US" sz="2400" dirty="0" smtClean="0"/>
          </a:p>
          <a:p>
            <a:pPr algn="just">
              <a:buFont typeface="Wingdings" pitchFamily="2" charset="2"/>
              <a:buChar char="Ø"/>
            </a:pPr>
            <a:r>
              <a:rPr lang="ro-RO" sz="2400" dirty="0" smtClean="0"/>
              <a:t>În </a:t>
            </a:r>
            <a:r>
              <a:rPr lang="ro-RO" sz="2400" dirty="0" smtClean="0"/>
              <a:t>teoria constructivistă a învăţării totul se îndreaptă către importanţa aprofundării materialului studiat, </a:t>
            </a:r>
            <a:r>
              <a:rPr lang="ro-RO" sz="2400" b="1" dirty="0" smtClean="0">
                <a:solidFill>
                  <a:srgbClr val="FF0000"/>
                </a:solidFill>
              </a:rPr>
              <a:t>a implicării </a:t>
            </a:r>
            <a:r>
              <a:rPr lang="ro-RO" sz="2400" dirty="0" smtClean="0"/>
              <a:t>celui care studiază în acest proces.</a:t>
            </a:r>
          </a:p>
          <a:p>
            <a:pPr algn="just">
              <a:buFont typeface="Wingdings" pitchFamily="2" charset="2"/>
              <a:buChar char="Ø"/>
            </a:pPr>
            <a:endParaRPr lang="ro-RO" sz="2400" dirty="0"/>
          </a:p>
          <a:p>
            <a:pPr algn="just">
              <a:buFont typeface="Wingdings" pitchFamily="2" charset="2"/>
              <a:buChar char="Ø"/>
            </a:pPr>
            <a:endParaRPr lang="ro-RO" sz="2400" dirty="0" smtClean="0"/>
          </a:p>
          <a:p>
            <a:pPr algn="just">
              <a:buFont typeface="Wingdings" pitchFamily="2" charset="2"/>
              <a:buChar char="Ø"/>
            </a:pPr>
            <a:r>
              <a:rPr lang="ro-RO" sz="2400" dirty="0" smtClean="0"/>
              <a:t>Pentru ca elevii să înţeleagă o informaţie nouă ei trebuie să se implice activ în procesul de învăţare.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Font typeface="Wingdings" pitchFamily="2" charset="2"/>
              <a:buChar char="Ø"/>
            </a:pPr>
            <a:r>
              <a:rPr lang="ro-RO" sz="2000" dirty="0"/>
              <a:t>Există un model de învăţare în 5 trepte:</a:t>
            </a:r>
          </a:p>
          <a:p>
            <a:pPr lvl="2" algn="just">
              <a:buFont typeface="Wingdings" pitchFamily="2" charset="2"/>
              <a:buChar char="Ø"/>
            </a:pPr>
            <a:endParaRPr lang="ro-RO" sz="2000" dirty="0"/>
          </a:p>
          <a:p>
            <a:pPr lvl="2" algn="just">
              <a:buFont typeface="Wingdings" pitchFamily="2" charset="2"/>
              <a:buChar char="Ø"/>
            </a:pPr>
            <a:r>
              <a:rPr lang="ro-RO" sz="2000" dirty="0"/>
              <a:t>IMPLICARE</a:t>
            </a:r>
          </a:p>
          <a:p>
            <a:pPr lvl="2" algn="just">
              <a:buFont typeface="Wingdings" pitchFamily="2" charset="2"/>
              <a:buChar char="Ø"/>
            </a:pPr>
            <a:endParaRPr lang="ro-RO" sz="2000" dirty="0"/>
          </a:p>
          <a:p>
            <a:pPr lvl="2" algn="just">
              <a:buFont typeface="Wingdings" pitchFamily="2" charset="2"/>
              <a:buChar char="Ø"/>
            </a:pPr>
            <a:r>
              <a:rPr lang="ro-RO" sz="2000" dirty="0"/>
              <a:t>EXPLORARE</a:t>
            </a:r>
          </a:p>
          <a:p>
            <a:pPr lvl="2" algn="just">
              <a:buFont typeface="Wingdings" pitchFamily="2" charset="2"/>
              <a:buChar char="Ø"/>
            </a:pPr>
            <a:endParaRPr lang="ro-RO" sz="2000" dirty="0"/>
          </a:p>
          <a:p>
            <a:pPr lvl="2" algn="just">
              <a:buFont typeface="Wingdings" pitchFamily="2" charset="2"/>
              <a:buChar char="Ø"/>
            </a:pPr>
            <a:r>
              <a:rPr lang="ro-RO" sz="2000" dirty="0"/>
              <a:t>TRANSFORMARE</a:t>
            </a:r>
          </a:p>
          <a:p>
            <a:pPr lvl="2" algn="just">
              <a:buFont typeface="Wingdings" pitchFamily="2" charset="2"/>
              <a:buChar char="Ø"/>
            </a:pPr>
            <a:endParaRPr lang="ro-RO" sz="2000" dirty="0"/>
          </a:p>
          <a:p>
            <a:pPr lvl="2" algn="just">
              <a:buFont typeface="Wingdings" pitchFamily="2" charset="2"/>
              <a:buChar char="Ø"/>
            </a:pPr>
            <a:r>
              <a:rPr lang="ro-RO" sz="2000" dirty="0"/>
              <a:t>PREZENTARE</a:t>
            </a:r>
          </a:p>
          <a:p>
            <a:pPr lvl="2" algn="just">
              <a:buFont typeface="Wingdings" pitchFamily="2" charset="2"/>
              <a:buChar char="Ø"/>
            </a:pPr>
            <a:endParaRPr lang="ro-RO" sz="2000" dirty="0"/>
          </a:p>
          <a:p>
            <a:pPr lvl="2" algn="just">
              <a:buFont typeface="Wingdings" pitchFamily="2" charset="2"/>
              <a:buChar char="Ø"/>
            </a:pPr>
            <a:r>
              <a:rPr lang="ro-RO" sz="2000" dirty="0"/>
              <a:t>REFLECŢIE</a:t>
            </a:r>
            <a:endParaRPr lang="en-US" sz="2000" dirty="0"/>
          </a:p>
          <a:p>
            <a:endParaRPr lang="en-US" dirty="0"/>
          </a:p>
        </p:txBody>
      </p:sp>
    </p:spTree>
    <p:extLst>
      <p:ext uri="{BB962C8B-B14F-4D97-AF65-F5344CB8AC3E}">
        <p14:creationId xmlns:p14="http://schemas.microsoft.com/office/powerpoint/2010/main" val="30784263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just">
              <a:buFont typeface="Wingdings" pitchFamily="2" charset="2"/>
              <a:buChar char="Ø"/>
            </a:pPr>
            <a:endParaRPr lang="ro-RO" sz="2400" dirty="0" smtClean="0"/>
          </a:p>
          <a:p>
            <a:pPr algn="just">
              <a:buFont typeface="Wingdings" pitchFamily="2" charset="2"/>
              <a:buChar char="Ø"/>
            </a:pPr>
            <a:endParaRPr lang="ro-RO" sz="2400" dirty="0" smtClean="0"/>
          </a:p>
          <a:p>
            <a:pPr algn="just">
              <a:buFont typeface="Wingdings" pitchFamily="2" charset="2"/>
              <a:buChar char="Ø"/>
            </a:pPr>
            <a:endParaRPr lang="en-US" sz="2400" dirty="0" smtClean="0"/>
          </a:p>
          <a:p>
            <a:pPr algn="just">
              <a:buFont typeface="Wingdings" pitchFamily="2" charset="2"/>
              <a:buChar char="Ø"/>
            </a:pPr>
            <a:r>
              <a:rPr lang="ro-RO" sz="2400" dirty="0" smtClean="0"/>
              <a:t>Teoria </a:t>
            </a:r>
            <a:r>
              <a:rPr lang="ro-RO" sz="2400" dirty="0" smtClean="0"/>
              <a:t>constructivistă se construieşte în jurul a </a:t>
            </a:r>
            <a:r>
              <a:rPr lang="ro-RO" sz="2400" dirty="0" smtClean="0"/>
              <a:t>cât</a:t>
            </a:r>
            <a:r>
              <a:rPr lang="en-US" sz="2400" dirty="0" smtClean="0"/>
              <a:t>e</a:t>
            </a:r>
            <a:r>
              <a:rPr lang="ro-RO" sz="2400" dirty="0" smtClean="0"/>
              <a:t>va aspecte</a:t>
            </a:r>
            <a:r>
              <a:rPr lang="en-US" sz="2400" dirty="0" smtClean="0"/>
              <a:t>:</a:t>
            </a:r>
            <a:endParaRPr lang="ro-RO" sz="2400" dirty="0" smtClean="0"/>
          </a:p>
          <a:p>
            <a:pPr algn="just">
              <a:buFont typeface="Wingdings" pitchFamily="2" charset="2"/>
              <a:buChar char="Ø"/>
            </a:pPr>
            <a:endParaRPr lang="ro-RO" sz="2400" dirty="0" smtClean="0"/>
          </a:p>
          <a:p>
            <a:pPr marL="594360" indent="-457200" algn="just">
              <a:buFont typeface="+mj-lt"/>
              <a:buAutoNum type="arabicPeriod"/>
            </a:pPr>
            <a:r>
              <a:rPr lang="ro-RO" sz="2400" dirty="0" smtClean="0"/>
              <a:t>Importanţa folosirii cunoştinţelor şi nu a reproducerii lor este capitală;</a:t>
            </a:r>
          </a:p>
          <a:p>
            <a:pPr marL="594360" indent="-457200" algn="just">
              <a:buFont typeface="+mj-lt"/>
              <a:buAutoNum type="arabicPeriod"/>
            </a:pPr>
            <a:endParaRPr lang="ro-RO" sz="2400" dirty="0" smtClean="0"/>
          </a:p>
          <a:p>
            <a:pPr marL="594360" indent="-457200" algn="just">
              <a:buFont typeface="+mj-lt"/>
              <a:buAutoNum type="arabicPeriod"/>
            </a:pPr>
            <a:r>
              <a:rPr lang="ro-RO" sz="2400" dirty="0" smtClean="0"/>
              <a:t>Prin învăţare realitatea este percepută în forme multiple;</a:t>
            </a:r>
          </a:p>
          <a:p>
            <a:pPr marL="594360" indent="-457200" algn="just">
              <a:buFont typeface="+mj-lt"/>
              <a:buAutoNum type="arabicPeriod"/>
            </a:pPr>
            <a:endParaRPr lang="ro-RO" sz="2400"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137160" indent="0" algn="just">
              <a:buNone/>
            </a:pPr>
            <a:endParaRPr lang="ro-RO" sz="2400" dirty="0" smtClean="0"/>
          </a:p>
          <a:p>
            <a:pPr marL="137160" indent="0" algn="just">
              <a:buNone/>
            </a:pPr>
            <a:endParaRPr lang="ro-RO" sz="2400" dirty="0" smtClean="0"/>
          </a:p>
          <a:p>
            <a:pPr marL="137160" indent="0" algn="just">
              <a:buNone/>
            </a:pPr>
            <a:r>
              <a:rPr lang="ro-RO" sz="2400" dirty="0" smtClean="0"/>
              <a:t>3. Este </a:t>
            </a:r>
            <a:r>
              <a:rPr lang="ro-RO" sz="2400" dirty="0"/>
              <a:t>încurajată responsabilizarea celor care aleg studiul individual ca metodă de învăţare.</a:t>
            </a:r>
            <a:endParaRPr lang="en-US" sz="2400" dirty="0"/>
          </a:p>
          <a:p>
            <a:pPr marL="137160" indent="0" algn="just">
              <a:buNone/>
            </a:pPr>
            <a:endParaRPr lang="ro-RO" sz="2400" dirty="0"/>
          </a:p>
          <a:p>
            <a:pPr marL="137160" indent="0" algn="just">
              <a:buNone/>
            </a:pPr>
            <a:endParaRPr lang="ro-RO" sz="2400" dirty="0" smtClean="0"/>
          </a:p>
          <a:p>
            <a:pPr marL="137160" indent="0" algn="just">
              <a:buNone/>
            </a:pPr>
            <a:r>
              <a:rPr lang="ro-RO" sz="2400" dirty="0" smtClean="0"/>
              <a:t>4. Problemele </a:t>
            </a:r>
            <a:r>
              <a:rPr lang="ro-RO" sz="2400" dirty="0"/>
              <a:t>propuse spre rezolvare trebuie să fie situate într-o arie realistă şi familiară celui care studiază</a:t>
            </a:r>
            <a:r>
              <a:rPr lang="ro-RO" sz="2400" dirty="0" smtClean="0"/>
              <a:t>;</a:t>
            </a:r>
          </a:p>
          <a:p>
            <a:pPr marL="137160" indent="0" algn="just">
              <a:buNone/>
            </a:pPr>
            <a:endParaRPr lang="ro-RO" sz="2400" dirty="0"/>
          </a:p>
          <a:p>
            <a:pPr marL="594360" indent="-457200" algn="just">
              <a:buFont typeface="+mj-lt"/>
              <a:buAutoNum type="arabicPeriod"/>
            </a:pPr>
            <a:endParaRPr lang="ro-RO" sz="2400" dirty="0"/>
          </a:p>
          <a:p>
            <a:pPr marL="594360" indent="-457200" algn="just">
              <a:buFont typeface="+mj-lt"/>
              <a:buAutoNum type="arabicPeriod"/>
            </a:pPr>
            <a:endParaRPr lang="ro-RO" dirty="0"/>
          </a:p>
          <a:p>
            <a:endParaRPr lang="en-US" dirty="0"/>
          </a:p>
        </p:txBody>
      </p:sp>
    </p:spTree>
    <p:extLst>
      <p:ext uri="{BB962C8B-B14F-4D97-AF65-F5344CB8AC3E}">
        <p14:creationId xmlns:p14="http://schemas.microsoft.com/office/powerpoint/2010/main" val="29451080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137160" indent="0" algn="just">
              <a:buNone/>
            </a:pPr>
            <a:endParaRPr lang="ro-RO" dirty="0" smtClean="0"/>
          </a:p>
          <a:p>
            <a:pPr marL="137160" indent="0" algn="just">
              <a:buNone/>
            </a:pPr>
            <a:endParaRPr lang="ro-RO" dirty="0"/>
          </a:p>
          <a:p>
            <a:pPr marL="137160" indent="0" algn="just">
              <a:buNone/>
            </a:pPr>
            <a:r>
              <a:rPr lang="ro-RO" dirty="0" smtClean="0"/>
              <a:t>5</a:t>
            </a:r>
            <a:r>
              <a:rPr lang="ro-RO" dirty="0"/>
              <a:t>. Este încurajată reflecţia asupra experienţei anterioare;</a:t>
            </a:r>
          </a:p>
          <a:p>
            <a:pPr marL="137160" indent="0" algn="just">
              <a:buNone/>
            </a:pPr>
            <a:endParaRPr lang="ro-RO" dirty="0"/>
          </a:p>
          <a:p>
            <a:pPr marL="594360" indent="-457200" algn="just">
              <a:buFont typeface="+mj-lt"/>
              <a:buAutoNum type="arabicPeriod"/>
            </a:pPr>
            <a:endParaRPr lang="ro-RO" dirty="0"/>
          </a:p>
          <a:p>
            <a:pPr marL="137160" indent="0" algn="just">
              <a:buNone/>
            </a:pPr>
            <a:r>
              <a:rPr lang="ro-RO" dirty="0"/>
              <a:t>6. Este încurajată munca în echipă;</a:t>
            </a:r>
          </a:p>
          <a:p>
            <a:endParaRPr lang="en-US" dirty="0"/>
          </a:p>
        </p:txBody>
      </p:sp>
    </p:spTree>
    <p:extLst>
      <p:ext uri="{BB962C8B-B14F-4D97-AF65-F5344CB8AC3E}">
        <p14:creationId xmlns:p14="http://schemas.microsoft.com/office/powerpoint/2010/main" val="38339113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ctr">
              <a:buNone/>
            </a:pPr>
            <a:r>
              <a:rPr lang="ro-RO" sz="2400" dirty="0" smtClean="0"/>
              <a:t>ÎN SALA DE CLASĂ</a:t>
            </a:r>
          </a:p>
          <a:p>
            <a:pPr algn="ctr">
              <a:buNone/>
            </a:pPr>
            <a:endParaRPr lang="ro-RO" sz="2400" dirty="0" smtClean="0"/>
          </a:p>
          <a:p>
            <a:pPr algn="just">
              <a:buFont typeface="Wingdings" pitchFamily="2" charset="2"/>
              <a:buChar char="Ø"/>
            </a:pPr>
            <a:endParaRPr lang="ro-RO" sz="2200" dirty="0" smtClean="0"/>
          </a:p>
          <a:p>
            <a:pPr algn="just">
              <a:buFont typeface="Wingdings" pitchFamily="2" charset="2"/>
              <a:buChar char="Ø"/>
            </a:pPr>
            <a:r>
              <a:rPr lang="ro-RO" sz="2200" dirty="0" smtClean="0"/>
              <a:t>Elevii trebuie încurajaţi să gândească;</a:t>
            </a:r>
          </a:p>
          <a:p>
            <a:pPr algn="just">
              <a:buFont typeface="Wingdings" pitchFamily="2" charset="2"/>
              <a:buChar char="Ø"/>
            </a:pPr>
            <a:endParaRPr lang="ro-RO" sz="2200" dirty="0"/>
          </a:p>
          <a:p>
            <a:pPr algn="just">
              <a:buFont typeface="Wingdings" pitchFamily="2" charset="2"/>
              <a:buChar char="Ø"/>
            </a:pPr>
            <a:endParaRPr lang="ro-RO" sz="2200" dirty="0" smtClean="0"/>
          </a:p>
          <a:p>
            <a:pPr algn="just">
              <a:buFont typeface="Wingdings" pitchFamily="2" charset="2"/>
              <a:buChar char="Ø"/>
            </a:pPr>
            <a:r>
              <a:rPr lang="ro-RO" sz="2200" dirty="0" smtClean="0"/>
              <a:t>Dialogul între elevi, între elevi si profesori este foarte important în procesul înţelegerii;</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Font typeface="Wingdings" pitchFamily="2" charset="2"/>
              <a:buChar char="Ø"/>
            </a:pPr>
            <a:endParaRPr lang="ro-RO" dirty="0" smtClean="0"/>
          </a:p>
          <a:p>
            <a:pPr algn="just">
              <a:lnSpc>
                <a:spcPct val="150000"/>
              </a:lnSpc>
              <a:buFont typeface="Wingdings" pitchFamily="2" charset="2"/>
              <a:buChar char="Ø"/>
            </a:pPr>
            <a:endParaRPr lang="ro-RO" sz="2400" dirty="0" smtClean="0"/>
          </a:p>
          <a:p>
            <a:pPr algn="just">
              <a:lnSpc>
                <a:spcPct val="150000"/>
              </a:lnSpc>
              <a:buFont typeface="Wingdings" pitchFamily="2" charset="2"/>
              <a:buChar char="Ø"/>
            </a:pPr>
            <a:r>
              <a:rPr lang="ro-RO" sz="2400" dirty="0" smtClean="0"/>
              <a:t>Noţiunile </a:t>
            </a:r>
            <a:r>
              <a:rPr lang="ro-RO" sz="2400" dirty="0"/>
              <a:t>învăţate trebuie sa aibă un corespondent în realitate (când se predă noţiunea de “timp”este recomandat să se facă referire la orarul şcolii, ora de culcare, durata meciului de fotbal …)</a:t>
            </a:r>
          </a:p>
          <a:p>
            <a:endParaRPr lang="en-US" dirty="0"/>
          </a:p>
        </p:txBody>
      </p:sp>
    </p:spTree>
    <p:extLst>
      <p:ext uri="{BB962C8B-B14F-4D97-AF65-F5344CB8AC3E}">
        <p14:creationId xmlns:p14="http://schemas.microsoft.com/office/powerpoint/2010/main" val="42229035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buFont typeface="Wingdings" pitchFamily="2" charset="2"/>
              <a:buChar char="Ø"/>
            </a:pPr>
            <a:endParaRPr lang="en-US" sz="2400" dirty="0" smtClean="0"/>
          </a:p>
          <a:p>
            <a:pPr algn="just">
              <a:lnSpc>
                <a:spcPct val="150000"/>
              </a:lnSpc>
              <a:buFont typeface="Wingdings" pitchFamily="2" charset="2"/>
              <a:buChar char="Ø"/>
            </a:pPr>
            <a:endParaRPr lang="en-US" sz="2400" dirty="0"/>
          </a:p>
          <a:p>
            <a:pPr algn="just">
              <a:lnSpc>
                <a:spcPct val="150000"/>
              </a:lnSpc>
              <a:buFont typeface="Wingdings" pitchFamily="2" charset="2"/>
              <a:buChar char="Ø"/>
            </a:pPr>
            <a:endParaRPr lang="en-US" sz="2400" dirty="0" smtClean="0"/>
          </a:p>
          <a:p>
            <a:pPr algn="just">
              <a:lnSpc>
                <a:spcPct val="150000"/>
              </a:lnSpc>
              <a:buFont typeface="Wingdings" pitchFamily="2" charset="2"/>
              <a:buChar char="Ø"/>
            </a:pPr>
            <a:r>
              <a:rPr lang="ro-RO" sz="2400" dirty="0" smtClean="0"/>
              <a:t>Elevii </a:t>
            </a:r>
            <a:r>
              <a:rPr lang="ro-RO" sz="2400" dirty="0"/>
              <a:t>trebuie încurajaţi să-şi aducă aminte de ceea ce ştiu despre un subiect care urmează să fie predat înainte să afle informaţii noi. Se pun întrebări</a:t>
            </a:r>
            <a:r>
              <a:rPr lang="ro-RO" sz="2400" dirty="0" smtClean="0"/>
              <a:t>.</a:t>
            </a:r>
          </a:p>
          <a:p>
            <a:pPr algn="just">
              <a:lnSpc>
                <a:spcPct val="150000"/>
              </a:lnSpc>
              <a:buFont typeface="Wingdings" pitchFamily="2" charset="2"/>
              <a:buChar char="Ø"/>
            </a:pPr>
            <a:endParaRPr lang="ro-RO" sz="2400" dirty="0"/>
          </a:p>
        </p:txBody>
      </p:sp>
    </p:spTree>
    <p:extLst>
      <p:ext uri="{BB962C8B-B14F-4D97-AF65-F5344CB8AC3E}">
        <p14:creationId xmlns:p14="http://schemas.microsoft.com/office/powerpoint/2010/main" val="10704431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pPr>
              <a:lnSpc>
                <a:spcPct val="150000"/>
              </a:lnSpc>
            </a:pPr>
            <a:r>
              <a:rPr lang="ro-RO" dirty="0" smtClean="0"/>
              <a:t>Elevii </a:t>
            </a:r>
            <a:r>
              <a:rPr lang="ro-RO" dirty="0"/>
              <a:t>trebuie să gândească singuri, de aceea intervenţia profesorului trebuie să fie subtilă – scaffolding</a:t>
            </a:r>
          </a:p>
          <a:p>
            <a:endParaRPr lang="ro-RO" dirty="0"/>
          </a:p>
        </p:txBody>
      </p:sp>
    </p:spTree>
    <p:extLst>
      <p:ext uri="{BB962C8B-B14F-4D97-AF65-F5344CB8AC3E}">
        <p14:creationId xmlns:p14="http://schemas.microsoft.com/office/powerpoint/2010/main" val="19704091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lnSpc>
                <a:spcPct val="150000"/>
              </a:lnSpc>
              <a:buFont typeface="Wingdings" pitchFamily="2" charset="2"/>
              <a:buChar char="Ø"/>
            </a:pPr>
            <a:endParaRPr lang="ro-RO" sz="2400" dirty="0" smtClean="0"/>
          </a:p>
          <a:p>
            <a:pPr algn="just">
              <a:lnSpc>
                <a:spcPct val="150000"/>
              </a:lnSpc>
              <a:buFont typeface="Wingdings" pitchFamily="2" charset="2"/>
              <a:buChar char="Ø"/>
            </a:pPr>
            <a:r>
              <a:rPr lang="ro-RO" sz="2400" dirty="0" smtClean="0"/>
              <a:t>Este </a:t>
            </a:r>
            <a:r>
              <a:rPr lang="ro-RO" sz="2400" dirty="0"/>
              <a:t>încurajată expunerea metodei de învăţare, raţionamentul fiecărui elev – </a:t>
            </a:r>
            <a:r>
              <a:rPr lang="ro-RO" sz="2400" dirty="0" smtClean="0"/>
              <a:t>metacogniţie</a:t>
            </a:r>
          </a:p>
          <a:p>
            <a:pPr algn="just">
              <a:lnSpc>
                <a:spcPct val="150000"/>
              </a:lnSpc>
              <a:buFont typeface="Wingdings" pitchFamily="2" charset="2"/>
              <a:buChar char="Ø"/>
            </a:pPr>
            <a:endParaRPr lang="ro-RO" sz="2400" dirty="0"/>
          </a:p>
          <a:p>
            <a:pPr algn="just">
              <a:lnSpc>
                <a:spcPct val="150000"/>
              </a:lnSpc>
              <a:buFont typeface="Wingdings" pitchFamily="2" charset="2"/>
              <a:buChar char="Ø"/>
            </a:pPr>
            <a:endParaRPr lang="ro-RO" sz="2400" dirty="0"/>
          </a:p>
          <a:p>
            <a:pPr algn="just">
              <a:lnSpc>
                <a:spcPct val="150000"/>
              </a:lnSpc>
              <a:buFont typeface="Wingdings" pitchFamily="2" charset="2"/>
              <a:buChar char="Ø"/>
            </a:pPr>
            <a:r>
              <a:rPr lang="ro-RO" sz="2400" dirty="0"/>
              <a:t>Este bine să se acorde timp elevilor pentru a aprofunda ceea ce au învăţat (recapitulare) </a:t>
            </a:r>
            <a:endParaRPr lang="en-US" sz="2400" dirty="0"/>
          </a:p>
          <a:p>
            <a:pPr>
              <a:lnSpc>
                <a:spcPct val="150000"/>
              </a:lnSpc>
            </a:pPr>
            <a:endParaRPr lang="en-US" sz="2400" dirty="0"/>
          </a:p>
          <a:p>
            <a:endParaRPr lang="en-US" dirty="0"/>
          </a:p>
        </p:txBody>
      </p:sp>
    </p:spTree>
    <p:extLst>
      <p:ext uri="{BB962C8B-B14F-4D97-AF65-F5344CB8AC3E}">
        <p14:creationId xmlns:p14="http://schemas.microsoft.com/office/powerpoint/2010/main" val="2796509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normAutofit/>
          </a:bodyPr>
          <a:lstStyle/>
          <a:p>
            <a:r>
              <a:rPr lang="ro-RO" sz="2800" dirty="0" smtClean="0">
                <a:latin typeface="+mn-lt"/>
              </a:rPr>
              <a:t>TEORIA INTELIGENŢELOR MULTIPLE</a:t>
            </a:r>
            <a:endParaRPr lang="en-US" sz="2800" dirty="0">
              <a:latin typeface="+mn-lt"/>
            </a:endParaRPr>
          </a:p>
        </p:txBody>
      </p:sp>
      <p:sp>
        <p:nvSpPr>
          <p:cNvPr id="3" name="Substituent conținut 2"/>
          <p:cNvSpPr>
            <a:spLocks noGrp="1"/>
          </p:cNvSpPr>
          <p:nvPr>
            <p:ph idx="1"/>
          </p:nvPr>
        </p:nvSpPr>
        <p:spPr>
          <a:xfrm>
            <a:off x="457200" y="1752600"/>
            <a:ext cx="8229600" cy="4709160"/>
          </a:xfrm>
        </p:spPr>
        <p:txBody>
          <a:bodyPr>
            <a:normAutofit/>
          </a:bodyPr>
          <a:lstStyle/>
          <a:p>
            <a:endParaRPr lang="ro-RO" sz="2400" dirty="0" smtClean="0"/>
          </a:p>
          <a:p>
            <a:endParaRPr lang="ro-RO" sz="2400" dirty="0"/>
          </a:p>
          <a:p>
            <a:r>
              <a:rPr lang="ro-RO" sz="2400" dirty="0" smtClean="0"/>
              <a:t>Autorul acestei teorii este </a:t>
            </a:r>
            <a:r>
              <a:rPr lang="ro-RO" sz="2400" b="1" dirty="0" smtClean="0">
                <a:solidFill>
                  <a:srgbClr val="FF0000"/>
                </a:solidFill>
              </a:rPr>
              <a:t>Howard Gardner </a:t>
            </a:r>
            <a:r>
              <a:rPr lang="ro-RO" sz="2400" dirty="0" smtClean="0"/>
              <a:t>(1993)</a:t>
            </a:r>
          </a:p>
          <a:p>
            <a:endParaRPr lang="ro-RO" sz="2400" dirty="0"/>
          </a:p>
          <a:p>
            <a:endParaRPr lang="ro-RO" sz="2400" dirty="0" smtClean="0"/>
          </a:p>
          <a:p>
            <a:r>
              <a:rPr lang="ro-RO" sz="2400" dirty="0" smtClean="0"/>
              <a:t>Acesta susţine că avem cu toţii feluri şi grade diferite de inteligenţă</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ro-RO" dirty="0" smtClean="0"/>
          </a:p>
          <a:p>
            <a:pPr>
              <a:lnSpc>
                <a:spcPct val="150000"/>
              </a:lnSpc>
            </a:pPr>
            <a:r>
              <a:rPr lang="ro-RO" sz="2400" dirty="0" smtClean="0"/>
              <a:t>Teoria </a:t>
            </a:r>
            <a:r>
              <a:rPr lang="ro-RO" sz="2400" dirty="0"/>
              <a:t>porneşte în parte de la observaţia că nu se poate măsura exact prin teste clasice gradul şi felul de inteligenţă de care dispunem fiecare.</a:t>
            </a:r>
          </a:p>
          <a:p>
            <a:pPr>
              <a:lnSpc>
                <a:spcPct val="150000"/>
              </a:lnSpc>
            </a:pPr>
            <a:endParaRPr lang="en-US" sz="2400" dirty="0"/>
          </a:p>
        </p:txBody>
      </p:sp>
    </p:spTree>
    <p:extLst>
      <p:ext uri="{BB962C8B-B14F-4D97-AF65-F5344CB8AC3E}">
        <p14:creationId xmlns:p14="http://schemas.microsoft.com/office/powerpoint/2010/main" val="23469346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pPr>
            <a:r>
              <a:rPr lang="ro-RO" sz="2400" dirty="0"/>
              <a:t>H. Gardner identifică 9 tipuri de inteligenţă: </a:t>
            </a:r>
            <a:endParaRPr lang="ro-RO" sz="2400" dirty="0" smtClean="0"/>
          </a:p>
          <a:p>
            <a:pPr>
              <a:lnSpc>
                <a:spcPct val="150000"/>
              </a:lnSpc>
            </a:pPr>
            <a:endParaRPr lang="ro-RO" sz="2400" dirty="0"/>
          </a:p>
          <a:p>
            <a:pPr>
              <a:lnSpc>
                <a:spcPct val="150000"/>
              </a:lnSpc>
            </a:pPr>
            <a:r>
              <a:rPr lang="ro-RO" sz="2400" b="1" dirty="0" smtClean="0">
                <a:solidFill>
                  <a:srgbClr val="FF0000"/>
                </a:solidFill>
              </a:rPr>
              <a:t>lingvistică</a:t>
            </a:r>
            <a:r>
              <a:rPr lang="ro-RO" sz="2400" b="1" dirty="0">
                <a:solidFill>
                  <a:srgbClr val="FF0000"/>
                </a:solidFill>
              </a:rPr>
              <a:t>, logico-matematică, muzicală, spaţial-vizuală, kinestezică, interpersonală, intrapersonală, naturalistă şi existenţială </a:t>
            </a:r>
            <a:endParaRPr lang="en-US" sz="2400" b="1" dirty="0">
              <a:solidFill>
                <a:srgbClr val="FF0000"/>
              </a:solidFill>
            </a:endParaRPr>
          </a:p>
          <a:p>
            <a:endParaRPr lang="en-US" dirty="0"/>
          </a:p>
        </p:txBody>
      </p:sp>
    </p:spTree>
    <p:extLst>
      <p:ext uri="{BB962C8B-B14F-4D97-AF65-F5344CB8AC3E}">
        <p14:creationId xmlns:p14="http://schemas.microsoft.com/office/powerpoint/2010/main" val="38775559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marL="651510" indent="-514350" algn="just">
              <a:buFont typeface="+mj-lt"/>
              <a:buAutoNum type="arabicPeriod"/>
            </a:pPr>
            <a:endParaRPr lang="ro-RO" sz="2400" dirty="0" smtClean="0"/>
          </a:p>
          <a:p>
            <a:pPr marL="651510" indent="-514350" algn="just">
              <a:buFont typeface="+mj-lt"/>
              <a:buAutoNum type="arabicPeriod"/>
            </a:pPr>
            <a:endParaRPr lang="ro-RO" sz="2400" dirty="0" smtClean="0"/>
          </a:p>
          <a:p>
            <a:pPr marL="651510" indent="-514350" algn="just">
              <a:lnSpc>
                <a:spcPct val="150000"/>
              </a:lnSpc>
              <a:buFont typeface="+mj-lt"/>
              <a:buAutoNum type="arabicPeriod"/>
            </a:pPr>
            <a:r>
              <a:rPr lang="ro-RO" sz="2400" dirty="0" smtClean="0"/>
              <a:t>Lingvistică – este specifică celor cărora le place să citească, le place poezia (tot ceea ce tine de domeniul literar lingvistic)</a:t>
            </a:r>
          </a:p>
          <a:p>
            <a:pPr marL="651510" indent="-514350" algn="just">
              <a:lnSpc>
                <a:spcPct val="150000"/>
              </a:lnSpc>
              <a:buFont typeface="+mj-lt"/>
              <a:buAutoNum type="arabicPeriod"/>
            </a:pPr>
            <a:endParaRPr lang="ro-RO" sz="2400" dirty="0"/>
          </a:p>
          <a:p>
            <a:pPr marL="651510" indent="-514350" algn="just">
              <a:lnSpc>
                <a:spcPct val="150000"/>
              </a:lnSpc>
              <a:buFont typeface="+mj-lt"/>
              <a:buAutoNum type="arabicPeriod"/>
            </a:pPr>
            <a:endParaRPr lang="ro-RO" sz="2400" dirty="0" smtClean="0"/>
          </a:p>
          <a:p>
            <a:pPr marL="651510" indent="-514350" algn="just">
              <a:lnSpc>
                <a:spcPct val="150000"/>
              </a:lnSpc>
              <a:buFont typeface="+mj-lt"/>
              <a:buAutoNum type="arabicPeriod"/>
            </a:pPr>
            <a:r>
              <a:rPr lang="ro-RO" sz="2400" dirty="0" smtClean="0"/>
              <a:t>Logico-matematică – este specifică celor care gândesc logic, le place matematica, ştiinţele exacte, jocurile de strategie</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651510" indent="-514350" algn="just">
              <a:lnSpc>
                <a:spcPct val="150000"/>
              </a:lnSpc>
              <a:buFont typeface="+mj-lt"/>
              <a:buAutoNum type="arabicPeriod"/>
            </a:pPr>
            <a:endParaRPr lang="ro-RO" sz="2400" dirty="0" smtClean="0"/>
          </a:p>
          <a:p>
            <a:pPr marL="137160" indent="0" algn="just">
              <a:lnSpc>
                <a:spcPct val="150000"/>
              </a:lnSpc>
              <a:buNone/>
            </a:pPr>
            <a:r>
              <a:rPr lang="ro-RO" sz="2400" dirty="0" smtClean="0"/>
              <a:t>3. Muzicală </a:t>
            </a:r>
            <a:r>
              <a:rPr lang="ro-RO" sz="2400" dirty="0"/>
              <a:t>– specifică celor care ascultă, interpretează şi chiar compun </a:t>
            </a:r>
            <a:r>
              <a:rPr lang="ro-RO" sz="2400" dirty="0" smtClean="0"/>
              <a:t>muzică</a:t>
            </a:r>
          </a:p>
          <a:p>
            <a:pPr marL="651510" indent="-514350" algn="just">
              <a:lnSpc>
                <a:spcPct val="150000"/>
              </a:lnSpc>
              <a:buFont typeface="+mj-lt"/>
              <a:buAutoNum type="arabicPeriod"/>
            </a:pPr>
            <a:endParaRPr lang="ro-RO" sz="2400" dirty="0"/>
          </a:p>
          <a:p>
            <a:pPr marL="137160" indent="0" algn="just">
              <a:lnSpc>
                <a:spcPct val="150000"/>
              </a:lnSpc>
              <a:buNone/>
            </a:pPr>
            <a:r>
              <a:rPr lang="ro-RO" sz="2400" dirty="0" smtClean="0"/>
              <a:t>4. Spaţial </a:t>
            </a:r>
            <a:r>
              <a:rPr lang="ro-RO" sz="2400" dirty="0"/>
              <a:t>– vizuală – este specifică celor care se orientează uşor în spaţiu, care desenează, vizualizează uşor, rezolvă puzzle</a:t>
            </a:r>
          </a:p>
          <a:p>
            <a:endParaRPr lang="en-US" dirty="0"/>
          </a:p>
        </p:txBody>
      </p:sp>
    </p:spTree>
    <p:extLst>
      <p:ext uri="{BB962C8B-B14F-4D97-AF65-F5344CB8AC3E}">
        <p14:creationId xmlns:p14="http://schemas.microsoft.com/office/powerpoint/2010/main" val="15008799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651510" indent="-514350" algn="just">
              <a:lnSpc>
                <a:spcPct val="150000"/>
              </a:lnSpc>
              <a:buFont typeface="+mj-lt"/>
              <a:buAutoNum type="arabicPeriod"/>
            </a:pPr>
            <a:endParaRPr lang="ro-RO" sz="2400" dirty="0" smtClean="0"/>
          </a:p>
          <a:p>
            <a:pPr marL="137160" indent="0" algn="just">
              <a:lnSpc>
                <a:spcPct val="150000"/>
              </a:lnSpc>
              <a:buNone/>
            </a:pPr>
            <a:r>
              <a:rPr lang="ro-RO" sz="2400" dirty="0" smtClean="0"/>
              <a:t>5. Kinestezică </a:t>
            </a:r>
            <a:r>
              <a:rPr lang="ro-RO" sz="2400" dirty="0"/>
              <a:t>– este specifică celor care efectuează uşor şi cu plăcere activităţi care implică mişcare (dans ,sport</a:t>
            </a:r>
            <a:r>
              <a:rPr lang="ro-RO" sz="2400" dirty="0" smtClean="0"/>
              <a:t>)</a:t>
            </a:r>
          </a:p>
          <a:p>
            <a:pPr marL="137160" indent="0" algn="just">
              <a:lnSpc>
                <a:spcPct val="150000"/>
              </a:lnSpc>
              <a:buNone/>
            </a:pPr>
            <a:endParaRPr lang="ro-RO" sz="2400" dirty="0"/>
          </a:p>
          <a:p>
            <a:pPr marL="137160" indent="0" algn="just">
              <a:lnSpc>
                <a:spcPct val="150000"/>
              </a:lnSpc>
              <a:buNone/>
            </a:pPr>
            <a:endParaRPr lang="ro-RO" sz="2400" dirty="0"/>
          </a:p>
          <a:p>
            <a:pPr marL="137160" indent="0" algn="just">
              <a:lnSpc>
                <a:spcPct val="150000"/>
              </a:lnSpc>
              <a:buNone/>
            </a:pPr>
            <a:r>
              <a:rPr lang="ro-RO" sz="2400" dirty="0" smtClean="0"/>
              <a:t>6. Interpersonală </a:t>
            </a:r>
            <a:r>
              <a:rPr lang="ro-RO" sz="2400" dirty="0"/>
              <a:t>– sociabilitate, comunicare, empatie</a:t>
            </a:r>
          </a:p>
          <a:p>
            <a:endParaRPr lang="en-US" dirty="0"/>
          </a:p>
        </p:txBody>
      </p:sp>
    </p:spTree>
    <p:extLst>
      <p:ext uri="{BB962C8B-B14F-4D97-AF65-F5344CB8AC3E}">
        <p14:creationId xmlns:p14="http://schemas.microsoft.com/office/powerpoint/2010/main" val="9677458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651510" indent="-514350" algn="just">
              <a:buFont typeface="+mj-lt"/>
              <a:buAutoNum type="arabicPeriod"/>
            </a:pPr>
            <a:endParaRPr lang="ro-RO" sz="2400" dirty="0" smtClean="0"/>
          </a:p>
          <a:p>
            <a:pPr marL="137160" indent="0" algn="just">
              <a:buNone/>
            </a:pPr>
            <a:endParaRPr lang="en-US" sz="2400" dirty="0" smtClean="0"/>
          </a:p>
          <a:p>
            <a:pPr marL="137160" indent="0" algn="just">
              <a:buNone/>
            </a:pPr>
            <a:r>
              <a:rPr lang="ro-RO" sz="2400" dirty="0" smtClean="0"/>
              <a:t>7. Intrapersonală </a:t>
            </a:r>
            <a:r>
              <a:rPr lang="ro-RO" sz="2400" dirty="0"/>
              <a:t>– specifică celor care nu depind de alţii, cu sentimentul identităţii pronunţat, </a:t>
            </a:r>
            <a:r>
              <a:rPr lang="ro-RO" sz="2400" dirty="0" smtClean="0"/>
              <a:t>profunzi</a:t>
            </a:r>
            <a:endParaRPr lang="en-US" sz="2400" dirty="0" smtClean="0"/>
          </a:p>
          <a:p>
            <a:pPr marL="137160" indent="0" algn="just">
              <a:buNone/>
            </a:pPr>
            <a:endParaRPr lang="ro-RO" sz="2400" dirty="0" smtClean="0"/>
          </a:p>
          <a:p>
            <a:pPr marL="651510" indent="-514350" algn="just">
              <a:buFont typeface="+mj-lt"/>
              <a:buAutoNum type="arabicPeriod"/>
            </a:pPr>
            <a:endParaRPr lang="ro-RO" sz="2400" dirty="0"/>
          </a:p>
          <a:p>
            <a:pPr marL="137160" indent="0" algn="just">
              <a:buNone/>
            </a:pPr>
            <a:r>
              <a:rPr lang="ro-RO" sz="2400" dirty="0" smtClean="0"/>
              <a:t>8. Naturalistă </a:t>
            </a:r>
            <a:r>
              <a:rPr lang="ro-RO" sz="2400" dirty="0"/>
              <a:t>– specifică celor care recunosc cu uşurinţă tipare şi comportamente din </a:t>
            </a:r>
            <a:r>
              <a:rPr lang="ro-RO" sz="2400" dirty="0" smtClean="0"/>
              <a:t>natură</a:t>
            </a:r>
          </a:p>
          <a:p>
            <a:pPr marL="651510" indent="-514350" algn="just">
              <a:buFont typeface="+mj-lt"/>
              <a:buAutoNum type="arabicPeriod"/>
            </a:pPr>
            <a:endParaRPr lang="ro-RO" sz="2400" dirty="0"/>
          </a:p>
          <a:p>
            <a:endParaRPr lang="en-US" sz="2400" dirty="0"/>
          </a:p>
        </p:txBody>
      </p:sp>
    </p:spTree>
    <p:extLst>
      <p:ext uri="{BB962C8B-B14F-4D97-AF65-F5344CB8AC3E}">
        <p14:creationId xmlns:p14="http://schemas.microsoft.com/office/powerpoint/2010/main" val="2469581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ro-RO" dirty="0" smtClean="0"/>
              <a:t>9</a:t>
            </a:r>
            <a:r>
              <a:rPr lang="ro-RO" dirty="0"/>
              <a:t>. Existenţială – specifică celor care îşi pun probleme existenţiale (viaţă, moarte)</a:t>
            </a:r>
            <a:endParaRPr lang="en-US" dirty="0"/>
          </a:p>
          <a:p>
            <a:endParaRPr lang="ro-RO" dirty="0"/>
          </a:p>
        </p:txBody>
      </p:sp>
    </p:spTree>
    <p:extLst>
      <p:ext uri="{BB962C8B-B14F-4D97-AF65-F5344CB8AC3E}">
        <p14:creationId xmlns:p14="http://schemas.microsoft.com/office/powerpoint/2010/main" val="1929450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just"/>
            <a:endParaRPr lang="en-US" sz="2400" dirty="0" smtClean="0"/>
          </a:p>
          <a:p>
            <a:pPr algn="just"/>
            <a:endParaRPr lang="en-US" sz="2400" dirty="0"/>
          </a:p>
          <a:p>
            <a:pPr algn="just"/>
            <a:endParaRPr lang="en-US" sz="2400" dirty="0" smtClean="0"/>
          </a:p>
          <a:p>
            <a:pPr algn="just"/>
            <a:endParaRPr lang="en-US" sz="2400" dirty="0"/>
          </a:p>
          <a:p>
            <a:pPr algn="just">
              <a:lnSpc>
                <a:spcPct val="150000"/>
              </a:lnSpc>
            </a:pPr>
            <a:r>
              <a:rPr lang="ro-RO" sz="2400" dirty="0" smtClean="0"/>
              <a:t>Fiecare elev posedă un anumit tip de inteligenţă. Profesorii trebuie să ţină cont de acest lucru când îşi fac planul lecţiei. Ei  trebuie să se raporteze prin întrebări la diferitele feluri de inteligenţă identificate:</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lgn="just">
              <a:buFont typeface="Wingdings" pitchFamily="2" charset="2"/>
              <a:buChar char="Ø"/>
            </a:pPr>
            <a:endParaRPr lang="en-US" dirty="0" smtClean="0"/>
          </a:p>
          <a:p>
            <a:pPr algn="just">
              <a:buFont typeface="Wingdings" pitchFamily="2" charset="2"/>
              <a:buChar char="Ø"/>
            </a:pPr>
            <a:r>
              <a:rPr lang="ro-RO" sz="2400" dirty="0" smtClean="0"/>
              <a:t>LOGICO </a:t>
            </a:r>
            <a:r>
              <a:rPr lang="ro-RO" sz="2400" dirty="0"/>
              <a:t>– MATEMATICĂ: cum pot utiliza în prezentarea lecţiei numere, clasificări, calcule, gândirea logică</a:t>
            </a:r>
            <a:r>
              <a:rPr lang="ro-RO" sz="2400" dirty="0" smtClean="0"/>
              <a:t>?</a:t>
            </a:r>
            <a:endParaRPr lang="en-US" sz="2400" dirty="0" smtClean="0"/>
          </a:p>
          <a:p>
            <a:pPr algn="just">
              <a:buFont typeface="Wingdings" pitchFamily="2" charset="2"/>
              <a:buChar char="Ø"/>
            </a:pPr>
            <a:endParaRPr lang="en-US" sz="2400" dirty="0"/>
          </a:p>
          <a:p>
            <a:pPr algn="just">
              <a:buFont typeface="Wingdings" pitchFamily="2" charset="2"/>
              <a:buChar char="Ø"/>
            </a:pPr>
            <a:endParaRPr lang="ro-RO" sz="2400" dirty="0"/>
          </a:p>
          <a:p>
            <a:pPr algn="just">
              <a:buFont typeface="Wingdings" pitchFamily="2" charset="2"/>
              <a:buChar char="Ø"/>
            </a:pPr>
            <a:r>
              <a:rPr lang="ro-RO" sz="2400" dirty="0"/>
              <a:t>SPAŢIALĂ: cum pot folosi imagini, diagrame, culori, grafică?</a:t>
            </a:r>
          </a:p>
          <a:p>
            <a:endParaRPr lang="ro-RO" dirty="0"/>
          </a:p>
        </p:txBody>
      </p:sp>
    </p:spTree>
    <p:extLst>
      <p:ext uri="{BB962C8B-B14F-4D97-AF65-F5344CB8AC3E}">
        <p14:creationId xmlns:p14="http://schemas.microsoft.com/office/powerpoint/2010/main" val="18737822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lgn="just">
              <a:buFont typeface="Wingdings" pitchFamily="2" charset="2"/>
              <a:buChar char="Ø"/>
            </a:pPr>
            <a:endParaRPr lang="en-US" dirty="0" smtClean="0"/>
          </a:p>
          <a:p>
            <a:pPr algn="just">
              <a:buFont typeface="Wingdings" pitchFamily="2" charset="2"/>
              <a:buChar char="Ø"/>
            </a:pPr>
            <a:r>
              <a:rPr lang="ro-RO" sz="2400" dirty="0" smtClean="0"/>
              <a:t>INTRAPERSONALĂ</a:t>
            </a:r>
            <a:r>
              <a:rPr lang="ro-RO" sz="2400" dirty="0"/>
              <a:t>: cum le pot oferi posibilitatea de a reflecta asupra subiectului propus</a:t>
            </a:r>
            <a:r>
              <a:rPr lang="ro-RO" sz="2400" dirty="0" smtClean="0"/>
              <a:t>?</a:t>
            </a:r>
            <a:endParaRPr lang="en-US" sz="2400" dirty="0" smtClean="0"/>
          </a:p>
          <a:p>
            <a:pPr algn="just">
              <a:buFont typeface="Wingdings" pitchFamily="2" charset="2"/>
              <a:buChar char="Ø"/>
            </a:pPr>
            <a:endParaRPr lang="en-US" sz="2400" dirty="0"/>
          </a:p>
          <a:p>
            <a:pPr algn="just">
              <a:buFont typeface="Wingdings" pitchFamily="2" charset="2"/>
              <a:buChar char="Ø"/>
            </a:pPr>
            <a:endParaRPr lang="en-US" sz="2400" dirty="0" smtClean="0"/>
          </a:p>
          <a:p>
            <a:pPr algn="just">
              <a:buFont typeface="Wingdings" pitchFamily="2" charset="2"/>
              <a:buChar char="Ø"/>
            </a:pPr>
            <a:endParaRPr lang="ro-RO" sz="2400" dirty="0"/>
          </a:p>
          <a:p>
            <a:pPr algn="just">
              <a:buFont typeface="Wingdings" pitchFamily="2" charset="2"/>
              <a:buChar char="Ø"/>
            </a:pPr>
            <a:r>
              <a:rPr lang="ro-RO" sz="2400" dirty="0"/>
              <a:t>INTERPERSONALĂ: cum să le propun munca in echipă, dialogul</a:t>
            </a:r>
            <a:r>
              <a:rPr lang="ro-RO" sz="2400" dirty="0" smtClean="0"/>
              <a:t>?</a:t>
            </a:r>
            <a:endParaRPr lang="ro-RO" sz="2400" dirty="0"/>
          </a:p>
        </p:txBody>
      </p:sp>
    </p:spTree>
    <p:extLst>
      <p:ext uri="{BB962C8B-B14F-4D97-AF65-F5344CB8AC3E}">
        <p14:creationId xmlns:p14="http://schemas.microsoft.com/office/powerpoint/2010/main" val="13345933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algn="just">
              <a:buFont typeface="Wingdings" pitchFamily="2" charset="2"/>
              <a:buChar char="Ø"/>
            </a:pPr>
            <a:endParaRPr lang="en-US" dirty="0" smtClean="0"/>
          </a:p>
          <a:p>
            <a:pPr algn="just">
              <a:buFont typeface="Wingdings" pitchFamily="2" charset="2"/>
              <a:buChar char="Ø"/>
            </a:pPr>
            <a:endParaRPr lang="en-US" dirty="0"/>
          </a:p>
          <a:p>
            <a:pPr algn="just">
              <a:buFont typeface="Wingdings" pitchFamily="2" charset="2"/>
              <a:buChar char="Ø"/>
            </a:pPr>
            <a:r>
              <a:rPr lang="ro-RO" sz="2400" dirty="0" smtClean="0"/>
              <a:t>KINESTEZICĂ</a:t>
            </a:r>
            <a:r>
              <a:rPr lang="ro-RO" sz="2400" dirty="0"/>
              <a:t>: pot sa folosesc mişcarea, punerea in scenă</a:t>
            </a:r>
            <a:r>
              <a:rPr lang="ro-RO" sz="2400" dirty="0" smtClean="0"/>
              <a:t>?</a:t>
            </a:r>
            <a:endParaRPr lang="en-US" sz="2400" dirty="0" smtClean="0"/>
          </a:p>
          <a:p>
            <a:pPr algn="just">
              <a:buFont typeface="Wingdings" pitchFamily="2" charset="2"/>
              <a:buChar char="Ø"/>
            </a:pPr>
            <a:endParaRPr lang="en-US" sz="2400" dirty="0" smtClean="0"/>
          </a:p>
          <a:p>
            <a:pPr algn="just">
              <a:buFont typeface="Wingdings" pitchFamily="2" charset="2"/>
              <a:buChar char="Ø"/>
            </a:pPr>
            <a:endParaRPr lang="en-US" sz="2400" dirty="0"/>
          </a:p>
          <a:p>
            <a:pPr algn="just">
              <a:buFont typeface="Wingdings" pitchFamily="2" charset="2"/>
              <a:buChar char="Ø"/>
            </a:pPr>
            <a:endParaRPr lang="ro-RO" sz="2400" dirty="0"/>
          </a:p>
          <a:p>
            <a:pPr algn="just">
              <a:buFont typeface="Wingdings" pitchFamily="2" charset="2"/>
              <a:buChar char="Ø"/>
            </a:pPr>
            <a:r>
              <a:rPr lang="ro-RO" sz="2400" dirty="0"/>
              <a:t>MUZICALĂ: cum să mă folosesc de sunet, muzică, ritm, dans?</a:t>
            </a:r>
          </a:p>
          <a:p>
            <a:endParaRPr lang="ro-RO" sz="2400" dirty="0"/>
          </a:p>
          <a:p>
            <a:endParaRPr lang="ro-RO" dirty="0"/>
          </a:p>
        </p:txBody>
      </p:sp>
    </p:spTree>
    <p:extLst>
      <p:ext uri="{BB962C8B-B14F-4D97-AF65-F5344CB8AC3E}">
        <p14:creationId xmlns:p14="http://schemas.microsoft.com/office/powerpoint/2010/main" val="8792406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algn="just">
              <a:buFont typeface="Wingdings" pitchFamily="2" charset="2"/>
              <a:buChar char="Ø"/>
            </a:pPr>
            <a:endParaRPr lang="en-US" dirty="0" smtClean="0"/>
          </a:p>
          <a:p>
            <a:pPr algn="just">
              <a:lnSpc>
                <a:spcPct val="150000"/>
              </a:lnSpc>
              <a:buFont typeface="Wingdings" pitchFamily="2" charset="2"/>
              <a:buChar char="Ø"/>
            </a:pPr>
            <a:r>
              <a:rPr lang="ro-RO" sz="2400" dirty="0" smtClean="0"/>
              <a:t>VERBAL </a:t>
            </a:r>
            <a:r>
              <a:rPr lang="ro-RO" sz="2400" dirty="0"/>
              <a:t>– LINGVISTICĂ: cum pot include cititul, scrisul şi vorbitul în lecţie</a:t>
            </a:r>
            <a:r>
              <a:rPr lang="ro-RO" sz="2400" dirty="0" smtClean="0"/>
              <a:t>?</a:t>
            </a:r>
            <a:endParaRPr lang="en-US" sz="2400" dirty="0" smtClean="0"/>
          </a:p>
          <a:p>
            <a:pPr algn="just">
              <a:lnSpc>
                <a:spcPct val="150000"/>
              </a:lnSpc>
              <a:buFont typeface="Wingdings" pitchFamily="2" charset="2"/>
              <a:buChar char="Ø"/>
            </a:pPr>
            <a:endParaRPr lang="ro-RO" sz="2400" dirty="0"/>
          </a:p>
          <a:p>
            <a:pPr algn="just">
              <a:lnSpc>
                <a:spcPct val="150000"/>
              </a:lnSpc>
              <a:buFont typeface="Wingdings" pitchFamily="2" charset="2"/>
              <a:buChar char="q"/>
            </a:pPr>
            <a:r>
              <a:rPr lang="ro-RO" sz="2400" dirty="0"/>
              <a:t>În timp, prin adaptarea profesorului la cerinţele fiecărui tip de inteligenţă, predarea capătă echilibru iar lecţiile </a:t>
            </a:r>
            <a:r>
              <a:rPr lang="ro-RO" sz="2400" dirty="0" smtClean="0"/>
              <a:t>pot </a:t>
            </a:r>
            <a:r>
              <a:rPr lang="ro-RO" sz="2400" dirty="0"/>
              <a:t>fi la”îndemâna” fiecărui copil </a:t>
            </a:r>
            <a:endParaRPr lang="en-US" sz="2400" dirty="0"/>
          </a:p>
          <a:p>
            <a:endParaRPr lang="ro-RO" dirty="0"/>
          </a:p>
        </p:txBody>
      </p:sp>
    </p:spTree>
    <p:extLst>
      <p:ext uri="{BB962C8B-B14F-4D97-AF65-F5344CB8AC3E}">
        <p14:creationId xmlns:p14="http://schemas.microsoft.com/office/powerpoint/2010/main" val="21274850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0" y="0"/>
            <a:ext cx="9144000" cy="6858000"/>
          </a:xfrm>
        </p:spPr>
        <p:txBody>
          <a:bodyPr>
            <a:normAutofit/>
          </a:bodyPr>
          <a:lstStyle/>
          <a:p>
            <a:pPr algn="ctr">
              <a:buNone/>
            </a:pPr>
            <a:endParaRPr lang="en-US" sz="2400" dirty="0" smtClean="0"/>
          </a:p>
          <a:p>
            <a:pPr algn="ctr">
              <a:buNone/>
            </a:pPr>
            <a:r>
              <a:rPr lang="ro-RO" sz="2400" dirty="0" smtClean="0"/>
              <a:t>ACTIVITATE PRACTICĂ: OMIDA ÎNFOMETATĂ</a:t>
            </a:r>
          </a:p>
          <a:p>
            <a:pPr algn="ctr">
              <a:buNone/>
            </a:pPr>
            <a:endParaRPr lang="ro-RO" sz="2400" dirty="0" smtClean="0"/>
          </a:p>
          <a:p>
            <a:pPr algn="just">
              <a:buFont typeface="Wingdings" pitchFamily="2" charset="2"/>
              <a:buChar char="v"/>
            </a:pPr>
            <a:endParaRPr lang="en-US" sz="2200" dirty="0" smtClean="0"/>
          </a:p>
          <a:p>
            <a:pPr algn="just">
              <a:buFont typeface="Wingdings" pitchFamily="2" charset="2"/>
              <a:buChar char="v"/>
            </a:pPr>
            <a:endParaRPr lang="en-US" sz="2200" dirty="0"/>
          </a:p>
          <a:p>
            <a:pPr algn="just">
              <a:buFont typeface="Wingdings" pitchFamily="2" charset="2"/>
              <a:buChar char="v"/>
            </a:pPr>
            <a:endParaRPr lang="en-US" sz="2200" dirty="0" smtClean="0"/>
          </a:p>
          <a:p>
            <a:pPr algn="just">
              <a:buFont typeface="Wingdings" pitchFamily="2" charset="2"/>
              <a:buChar char="v"/>
            </a:pPr>
            <a:r>
              <a:rPr lang="ro-RO" sz="2400" dirty="0" smtClean="0"/>
              <a:t>Acesta este un exemplu de prezentare a unei poveşti în sala de clasă ţinând cont de teoria inteligenţelor multiple.</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pPr algn="just">
              <a:buFont typeface="Wingdings" pitchFamily="2" charset="2"/>
              <a:buChar char="v"/>
            </a:pPr>
            <a:endParaRPr lang="en-US" sz="2200" dirty="0" smtClean="0"/>
          </a:p>
          <a:p>
            <a:pPr algn="just">
              <a:buFont typeface="Wingdings" pitchFamily="2" charset="2"/>
              <a:buChar char="v"/>
            </a:pPr>
            <a:endParaRPr lang="en-US" sz="2200" dirty="0"/>
          </a:p>
          <a:p>
            <a:pPr algn="just">
              <a:buFont typeface="Wingdings" pitchFamily="2" charset="2"/>
              <a:buChar char="v"/>
            </a:pPr>
            <a:endParaRPr lang="en-US" sz="2200" dirty="0" smtClean="0"/>
          </a:p>
          <a:p>
            <a:pPr algn="just">
              <a:lnSpc>
                <a:spcPct val="150000"/>
              </a:lnSpc>
              <a:buFont typeface="Wingdings" pitchFamily="2" charset="2"/>
              <a:buChar char="v"/>
            </a:pPr>
            <a:r>
              <a:rPr lang="ro-RO" sz="2400" dirty="0" smtClean="0"/>
              <a:t>Povestea </a:t>
            </a:r>
            <a:r>
              <a:rPr lang="ro-RO" sz="2400" dirty="0"/>
              <a:t>este despre o omidă care urmează să se transforme în fluture. Profesorul confecţionează o omidă dint-o şosetă şi în ea ascunde fluturele. La momentul potrivit şoseta dispare şi fluturele iese la iveală</a:t>
            </a:r>
            <a:r>
              <a:rPr lang="ro-RO" sz="2400" dirty="0" smtClean="0"/>
              <a:t>.</a:t>
            </a:r>
            <a:endParaRPr lang="ro-RO" sz="2400" dirty="0"/>
          </a:p>
        </p:txBody>
      </p:sp>
    </p:spTree>
    <p:extLst>
      <p:ext uri="{BB962C8B-B14F-4D97-AF65-F5344CB8AC3E}">
        <p14:creationId xmlns:p14="http://schemas.microsoft.com/office/powerpoint/2010/main" val="40224782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lvl="1" algn="just">
              <a:buFont typeface="Arial" pitchFamily="34" charset="0"/>
              <a:buChar char="•"/>
            </a:pPr>
            <a:endParaRPr lang="en-US" sz="1800" dirty="0" smtClean="0"/>
          </a:p>
          <a:p>
            <a:pPr lvl="1" algn="just">
              <a:buFont typeface="Arial" pitchFamily="34" charset="0"/>
              <a:buChar char="•"/>
            </a:pPr>
            <a:endParaRPr lang="en-US" sz="1800" dirty="0" smtClean="0"/>
          </a:p>
          <a:p>
            <a:pPr lvl="1" algn="just">
              <a:lnSpc>
                <a:spcPct val="150000"/>
              </a:lnSpc>
              <a:buFont typeface="Arial" pitchFamily="34" charset="0"/>
              <a:buChar char="•"/>
            </a:pPr>
            <a:r>
              <a:rPr lang="ro-RO" dirty="0" smtClean="0"/>
              <a:t>INTERPERSONALĂ </a:t>
            </a:r>
            <a:r>
              <a:rPr lang="ro-RO" dirty="0"/>
              <a:t>– lucrul în grupuri mici: să facă desene care să ilustreze metamorfoza din poveste</a:t>
            </a:r>
            <a:r>
              <a:rPr lang="ro-RO" dirty="0" smtClean="0"/>
              <a:t>;</a:t>
            </a:r>
            <a:endParaRPr lang="en-US" dirty="0" smtClean="0"/>
          </a:p>
          <a:p>
            <a:pPr lvl="1" algn="just">
              <a:lnSpc>
                <a:spcPct val="150000"/>
              </a:lnSpc>
              <a:buFont typeface="Arial" pitchFamily="34" charset="0"/>
              <a:buChar char="•"/>
            </a:pPr>
            <a:endParaRPr lang="ro-RO" dirty="0"/>
          </a:p>
          <a:p>
            <a:pPr lvl="1" algn="just">
              <a:lnSpc>
                <a:spcPct val="150000"/>
              </a:lnSpc>
              <a:buFont typeface="Arial" pitchFamily="34" charset="0"/>
              <a:buChar char="•"/>
            </a:pPr>
            <a:r>
              <a:rPr lang="ro-RO" dirty="0"/>
              <a:t>INTRAPERSONALA – se deschide o discuţie despre cum s-ar simţi dacă s-ar transforma din omidă in fluture; poate fi un dialog sau o lucrare scrisă;</a:t>
            </a:r>
          </a:p>
          <a:p>
            <a:endParaRPr lang="ro-RO" dirty="0"/>
          </a:p>
          <a:p>
            <a:endParaRPr lang="ro-RO" dirty="0"/>
          </a:p>
        </p:txBody>
      </p:sp>
    </p:spTree>
    <p:extLst>
      <p:ext uri="{BB962C8B-B14F-4D97-AF65-F5344CB8AC3E}">
        <p14:creationId xmlns:p14="http://schemas.microsoft.com/office/powerpoint/2010/main" val="17973740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lvl="1" algn="just">
              <a:buFont typeface="Arial" pitchFamily="34" charset="0"/>
              <a:buChar char="•"/>
            </a:pPr>
            <a:endParaRPr lang="en-US" sz="1800" dirty="0" smtClean="0"/>
          </a:p>
          <a:p>
            <a:pPr lvl="1" algn="just">
              <a:buFont typeface="Arial" pitchFamily="34" charset="0"/>
              <a:buChar char="•"/>
            </a:pPr>
            <a:endParaRPr lang="en-US" sz="1800" dirty="0"/>
          </a:p>
          <a:p>
            <a:pPr lvl="1" algn="just">
              <a:buFont typeface="Arial" pitchFamily="34" charset="0"/>
              <a:buChar char="•"/>
            </a:pPr>
            <a:r>
              <a:rPr lang="ro-RO" dirty="0" smtClean="0"/>
              <a:t>KINESTEZICĂ </a:t>
            </a:r>
            <a:r>
              <a:rPr lang="ro-RO" dirty="0"/>
              <a:t>– se prezintă ca într-o piesă de teatru etapele metamorfozei</a:t>
            </a:r>
            <a:r>
              <a:rPr lang="ro-RO" dirty="0" smtClean="0"/>
              <a:t>;</a:t>
            </a:r>
            <a:endParaRPr lang="en-US" dirty="0" smtClean="0"/>
          </a:p>
          <a:p>
            <a:pPr lvl="1" algn="just">
              <a:buFont typeface="Arial" pitchFamily="34" charset="0"/>
              <a:buChar char="•"/>
            </a:pPr>
            <a:endParaRPr lang="en-US" dirty="0"/>
          </a:p>
          <a:p>
            <a:pPr lvl="1" algn="just">
              <a:buFont typeface="Arial" pitchFamily="34" charset="0"/>
              <a:buChar char="•"/>
            </a:pPr>
            <a:endParaRPr lang="en-US" dirty="0" smtClean="0"/>
          </a:p>
          <a:p>
            <a:pPr lvl="1" algn="just">
              <a:buFont typeface="Arial" pitchFamily="34" charset="0"/>
              <a:buChar char="•"/>
            </a:pPr>
            <a:endParaRPr lang="en-US" dirty="0"/>
          </a:p>
          <a:p>
            <a:pPr lvl="1" algn="just">
              <a:buFont typeface="Arial" pitchFamily="34" charset="0"/>
              <a:buChar char="•"/>
            </a:pPr>
            <a:endParaRPr lang="ro-RO" dirty="0"/>
          </a:p>
          <a:p>
            <a:pPr lvl="1" algn="just">
              <a:buFont typeface="Arial" pitchFamily="34" charset="0"/>
              <a:buChar char="•"/>
            </a:pPr>
            <a:r>
              <a:rPr lang="ro-RO" dirty="0"/>
              <a:t>LOGICO-MATEMATICĂ – in poveste, omida se hrăneşte; se pot număra fructele mâncate, se poate face un clasament, se pot stabili cantităţi;</a:t>
            </a:r>
          </a:p>
          <a:p>
            <a:endParaRPr lang="ro-RO" dirty="0"/>
          </a:p>
        </p:txBody>
      </p:sp>
    </p:spTree>
    <p:extLst>
      <p:ext uri="{BB962C8B-B14F-4D97-AF65-F5344CB8AC3E}">
        <p14:creationId xmlns:p14="http://schemas.microsoft.com/office/powerpoint/2010/main" val="35710415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lvl="1" algn="just">
              <a:buFont typeface="Arial" pitchFamily="34" charset="0"/>
              <a:buChar char="•"/>
            </a:pPr>
            <a:endParaRPr lang="en-US" sz="1800" dirty="0" smtClean="0"/>
          </a:p>
          <a:p>
            <a:pPr lvl="1" algn="just">
              <a:buFont typeface="Arial" pitchFamily="34" charset="0"/>
              <a:buChar char="•"/>
            </a:pPr>
            <a:endParaRPr lang="en-US" sz="1800" dirty="0"/>
          </a:p>
          <a:p>
            <a:pPr lvl="1" algn="just">
              <a:buFont typeface="Arial" pitchFamily="34" charset="0"/>
              <a:buChar char="•"/>
            </a:pPr>
            <a:endParaRPr lang="en-US" sz="1800" dirty="0" smtClean="0"/>
          </a:p>
          <a:p>
            <a:pPr lvl="1" algn="just">
              <a:buFont typeface="Arial" pitchFamily="34" charset="0"/>
              <a:buChar char="•"/>
            </a:pPr>
            <a:r>
              <a:rPr lang="ro-RO" dirty="0" smtClean="0"/>
              <a:t>MUZICALĂ </a:t>
            </a:r>
            <a:r>
              <a:rPr lang="ro-RO" dirty="0"/>
              <a:t>– copii se pot târî ca omizile sau se pot preface că zboară ca fluturii pe un fond muzical potrivit</a:t>
            </a:r>
            <a:r>
              <a:rPr lang="ro-RO" dirty="0" smtClean="0"/>
              <a:t>;</a:t>
            </a:r>
            <a:endParaRPr lang="en-US" dirty="0" smtClean="0"/>
          </a:p>
          <a:p>
            <a:pPr lvl="1" algn="just">
              <a:buFont typeface="Arial" pitchFamily="34" charset="0"/>
              <a:buChar char="•"/>
            </a:pPr>
            <a:endParaRPr lang="en-US" dirty="0"/>
          </a:p>
          <a:p>
            <a:pPr lvl="1" algn="just">
              <a:buFont typeface="Arial" pitchFamily="34" charset="0"/>
              <a:buChar char="•"/>
            </a:pPr>
            <a:endParaRPr lang="ro-RO" dirty="0"/>
          </a:p>
          <a:p>
            <a:pPr lvl="1" algn="just">
              <a:buFont typeface="Arial" pitchFamily="34" charset="0"/>
              <a:buChar char="•"/>
            </a:pPr>
            <a:r>
              <a:rPr lang="ro-RO" dirty="0"/>
              <a:t>SPAŢIALĂ – copii îşi fac propriile şosete omizi.</a:t>
            </a:r>
            <a:endParaRPr lang="en-US" dirty="0"/>
          </a:p>
          <a:p>
            <a:endParaRPr lang="ro-RO" dirty="0"/>
          </a:p>
        </p:txBody>
      </p:sp>
    </p:spTree>
    <p:extLst>
      <p:ext uri="{BB962C8B-B14F-4D97-AF65-F5344CB8AC3E}">
        <p14:creationId xmlns:p14="http://schemas.microsoft.com/office/powerpoint/2010/main" val="26357978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Styles</a:t>
            </a:r>
            <a:endParaRPr lang="ro-RO" dirty="0"/>
          </a:p>
        </p:txBody>
      </p:sp>
      <p:sp>
        <p:nvSpPr>
          <p:cNvPr id="3" name="Content Placeholder 2"/>
          <p:cNvSpPr>
            <a:spLocks noGrp="1"/>
          </p:cNvSpPr>
          <p:nvPr>
            <p:ph idx="1"/>
          </p:nvPr>
        </p:nvSpPr>
        <p:spPr/>
        <p:txBody>
          <a:bodyPr/>
          <a:lstStyle/>
          <a:p>
            <a:endParaRPr lang="ro-RO" dirty="0" smtClean="0"/>
          </a:p>
          <a:p>
            <a:endParaRPr lang="ro-RO" dirty="0"/>
          </a:p>
          <a:p>
            <a:endParaRPr lang="ro-RO" dirty="0" smtClean="0"/>
          </a:p>
          <a:p>
            <a:r>
              <a:rPr lang="en-US" dirty="0"/>
              <a:t>Learning style is defined variously as:</a:t>
            </a:r>
            <a:endParaRPr lang="ro-RO" dirty="0"/>
          </a:p>
        </p:txBody>
      </p:sp>
    </p:spTree>
    <p:extLst>
      <p:ext uri="{BB962C8B-B14F-4D97-AF65-F5344CB8AC3E}">
        <p14:creationId xmlns:p14="http://schemas.microsoft.com/office/powerpoint/2010/main" val="2280795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pPr marL="137160" indent="0">
              <a:buNone/>
            </a:pPr>
            <a:r>
              <a:rPr lang="en-US" dirty="0"/>
              <a:t> </a:t>
            </a:r>
            <a:endParaRPr lang="en-US" dirty="0" smtClean="0"/>
          </a:p>
          <a:p>
            <a:r>
              <a:rPr lang="en-US" dirty="0" smtClean="0"/>
              <a:t>a </a:t>
            </a:r>
            <a:r>
              <a:rPr lang="en-US" dirty="0"/>
              <a:t>particular way in which an individual learns</a:t>
            </a:r>
            <a:r>
              <a:rPr lang="en-US" dirty="0" smtClean="0"/>
              <a:t>;</a:t>
            </a:r>
          </a:p>
          <a:p>
            <a:endParaRPr lang="en-US" dirty="0"/>
          </a:p>
          <a:p>
            <a:endParaRPr lang="en-US" dirty="0"/>
          </a:p>
          <a:p>
            <a:r>
              <a:rPr lang="en-US" dirty="0"/>
              <a:t> a mode of learning – an individual’s preferred or best manner(s) in which to think, process</a:t>
            </a:r>
          </a:p>
          <a:p>
            <a:pPr marL="137160" indent="0">
              <a:buNone/>
            </a:pPr>
            <a:r>
              <a:rPr lang="ro-RO" dirty="0"/>
              <a:t>information and demonstrate learning;</a:t>
            </a:r>
          </a:p>
        </p:txBody>
      </p:sp>
    </p:spTree>
    <p:extLst>
      <p:ext uri="{BB962C8B-B14F-4D97-AF65-F5344CB8AC3E}">
        <p14:creationId xmlns:p14="http://schemas.microsoft.com/office/powerpoint/2010/main" val="7918940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r>
              <a:rPr lang="en-US" dirty="0"/>
              <a:t>an individual’s preferred means of acquiring knowledge and skills</a:t>
            </a:r>
            <a:r>
              <a:rPr lang="en-US" dirty="0" smtClean="0"/>
              <a:t>;</a:t>
            </a:r>
          </a:p>
          <a:p>
            <a:endParaRPr lang="en-US" dirty="0"/>
          </a:p>
          <a:p>
            <a:endParaRPr lang="en-US" dirty="0"/>
          </a:p>
          <a:p>
            <a:r>
              <a:rPr lang="en-US" dirty="0"/>
              <a:t> habits, strategies, or regular mental </a:t>
            </a:r>
            <a:r>
              <a:rPr lang="en-US" dirty="0" err="1"/>
              <a:t>behaviours</a:t>
            </a:r>
            <a:r>
              <a:rPr lang="en-US" dirty="0"/>
              <a:t> concerning learning, particularly deliberate</a:t>
            </a:r>
          </a:p>
          <a:p>
            <a:pPr marL="137160" indent="0">
              <a:buNone/>
            </a:pPr>
            <a:r>
              <a:rPr lang="en-US" dirty="0"/>
              <a:t>educational learning, that an individual displays.</a:t>
            </a:r>
            <a:endParaRPr lang="ro-RO" dirty="0"/>
          </a:p>
        </p:txBody>
      </p:sp>
    </p:spTree>
    <p:extLst>
      <p:ext uri="{BB962C8B-B14F-4D97-AF65-F5344CB8AC3E}">
        <p14:creationId xmlns:p14="http://schemas.microsoft.com/office/powerpoint/2010/main" val="23787705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r>
              <a:rPr lang="en-US" dirty="0"/>
              <a:t>a learning style is a preferred way of learning and studying; </a:t>
            </a:r>
            <a:endParaRPr lang="en-US" dirty="0" smtClean="0"/>
          </a:p>
          <a:p>
            <a:endParaRPr lang="en-US" dirty="0"/>
          </a:p>
          <a:p>
            <a:endParaRPr lang="en-US" dirty="0" smtClean="0"/>
          </a:p>
          <a:p>
            <a:r>
              <a:rPr lang="en-US" dirty="0" smtClean="0"/>
              <a:t>for </a:t>
            </a:r>
            <a:r>
              <a:rPr lang="en-US" dirty="0"/>
              <a:t>example, using </a:t>
            </a:r>
            <a:r>
              <a:rPr lang="en-US" dirty="0" smtClean="0"/>
              <a:t>pictures instead </a:t>
            </a:r>
            <a:r>
              <a:rPr lang="en-US" dirty="0"/>
              <a:t>of text; working in groups as opposed to working alone; or learning in a </a:t>
            </a:r>
            <a:r>
              <a:rPr lang="en-US" dirty="0" smtClean="0"/>
              <a:t>structured </a:t>
            </a:r>
            <a:r>
              <a:rPr lang="en-US" dirty="0"/>
              <a:t>rather than an unstructured manner.</a:t>
            </a:r>
            <a:endParaRPr lang="ro-RO" dirty="0"/>
          </a:p>
        </p:txBody>
      </p:sp>
    </p:spTree>
    <p:extLst>
      <p:ext uri="{BB962C8B-B14F-4D97-AF65-F5344CB8AC3E}">
        <p14:creationId xmlns:p14="http://schemas.microsoft.com/office/powerpoint/2010/main" val="7252930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r>
              <a:rPr lang="en-US" dirty="0"/>
              <a:t>The four styles described in the Honey-Mumford Model are</a:t>
            </a:r>
            <a:r>
              <a:rPr lang="en-US" dirty="0" smtClean="0"/>
              <a:t>:</a:t>
            </a:r>
          </a:p>
          <a:p>
            <a:endParaRPr lang="en-US" dirty="0"/>
          </a:p>
          <a:p>
            <a:r>
              <a:rPr lang="ro-RO" dirty="0"/>
              <a:t> activists</a:t>
            </a:r>
          </a:p>
          <a:p>
            <a:r>
              <a:rPr lang="ro-RO" dirty="0"/>
              <a:t> reflectors</a:t>
            </a:r>
          </a:p>
          <a:p>
            <a:r>
              <a:rPr lang="ro-RO" dirty="0"/>
              <a:t> theorists</a:t>
            </a:r>
          </a:p>
          <a:p>
            <a:r>
              <a:rPr lang="ro-RO" dirty="0"/>
              <a:t> pragmatists.</a:t>
            </a:r>
          </a:p>
        </p:txBody>
      </p:sp>
    </p:spTree>
    <p:extLst>
      <p:ext uri="{BB962C8B-B14F-4D97-AF65-F5344CB8AC3E}">
        <p14:creationId xmlns:p14="http://schemas.microsoft.com/office/powerpoint/2010/main" val="36276626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en-US" i="1" dirty="0" smtClean="0"/>
          </a:p>
          <a:p>
            <a:endParaRPr lang="en-US" i="1" dirty="0"/>
          </a:p>
          <a:p>
            <a:endParaRPr lang="en-US" i="1" dirty="0" smtClean="0"/>
          </a:p>
          <a:p>
            <a:r>
              <a:rPr lang="en-US" i="1" dirty="0" smtClean="0"/>
              <a:t>Activists </a:t>
            </a:r>
            <a:r>
              <a:rPr lang="en-US" dirty="0"/>
              <a:t>prefer to learn by doing rather than, for example, by reading </a:t>
            </a:r>
            <a:r>
              <a:rPr lang="en-US" dirty="0" smtClean="0"/>
              <a:t>or listening. </a:t>
            </a:r>
            <a:endParaRPr lang="ro-RO" dirty="0"/>
          </a:p>
        </p:txBody>
      </p:sp>
    </p:spTree>
    <p:extLst>
      <p:ext uri="{BB962C8B-B14F-4D97-AF65-F5344CB8AC3E}">
        <p14:creationId xmlns:p14="http://schemas.microsoft.com/office/powerpoint/2010/main" val="393452033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en-US" dirty="0" smtClean="0"/>
          </a:p>
          <a:p>
            <a:r>
              <a:rPr lang="en-US" dirty="0" smtClean="0"/>
              <a:t>They thrive</a:t>
            </a:r>
            <a:r>
              <a:rPr lang="ro-RO" dirty="0" smtClean="0"/>
              <a:t>/înfloresc/apreciază</a:t>
            </a:r>
            <a:r>
              <a:rPr lang="en-US" dirty="0" smtClean="0"/>
              <a:t> on </a:t>
            </a:r>
            <a:r>
              <a:rPr lang="en-US" dirty="0"/>
              <a:t>novelty, and will ‘give anything a try</a:t>
            </a:r>
            <a:r>
              <a:rPr lang="en-US" dirty="0" smtClean="0"/>
              <a:t>’.</a:t>
            </a:r>
          </a:p>
          <a:p>
            <a:endParaRPr lang="en-US" dirty="0" smtClean="0"/>
          </a:p>
          <a:p>
            <a:r>
              <a:rPr lang="en-US" dirty="0" smtClean="0"/>
              <a:t>They </a:t>
            </a:r>
            <a:r>
              <a:rPr lang="en-US" dirty="0"/>
              <a:t>like to immerse themselves in a wide range </a:t>
            </a:r>
            <a:r>
              <a:rPr lang="en-US" dirty="0" smtClean="0"/>
              <a:t>of experiences </a:t>
            </a:r>
            <a:r>
              <a:rPr lang="en-US" dirty="0"/>
              <a:t>and activities and like to work in groups so that ideas can be shared and ideas tested.</a:t>
            </a:r>
          </a:p>
          <a:p>
            <a:endParaRPr lang="ro-RO" dirty="0"/>
          </a:p>
        </p:txBody>
      </p:sp>
    </p:spTree>
    <p:extLst>
      <p:ext uri="{BB962C8B-B14F-4D97-AF65-F5344CB8AC3E}">
        <p14:creationId xmlns:p14="http://schemas.microsoft.com/office/powerpoint/2010/main" val="8809672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en-US" dirty="0" smtClean="0"/>
          </a:p>
          <a:p>
            <a:r>
              <a:rPr lang="en-US" dirty="0" smtClean="0"/>
              <a:t>They </a:t>
            </a:r>
            <a:r>
              <a:rPr lang="en-US" dirty="0"/>
              <a:t>like to get on with things, so they are not interested in planning. </a:t>
            </a:r>
            <a:endParaRPr lang="en-US" dirty="0" smtClean="0"/>
          </a:p>
          <a:p>
            <a:endParaRPr lang="en-US" dirty="0"/>
          </a:p>
          <a:p>
            <a:r>
              <a:rPr lang="en-US" dirty="0" smtClean="0"/>
              <a:t>Activists </a:t>
            </a:r>
            <a:r>
              <a:rPr lang="en-US" dirty="0"/>
              <a:t>are bored </a:t>
            </a:r>
            <a:r>
              <a:rPr lang="en-US" dirty="0" smtClean="0"/>
              <a:t>by repetition</a:t>
            </a:r>
            <a:r>
              <a:rPr lang="en-US" dirty="0"/>
              <a:t>, and are most often open-minded and enthusiastic.</a:t>
            </a:r>
            <a:endParaRPr lang="ro-RO" dirty="0"/>
          </a:p>
          <a:p>
            <a:endParaRPr lang="ro-RO" dirty="0"/>
          </a:p>
        </p:txBody>
      </p:sp>
    </p:spTree>
    <p:extLst>
      <p:ext uri="{BB962C8B-B14F-4D97-AF65-F5344CB8AC3E}">
        <p14:creationId xmlns:p14="http://schemas.microsoft.com/office/powerpoint/2010/main" val="18909609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ro-RO" i="1" dirty="0" smtClean="0"/>
          </a:p>
          <a:p>
            <a:endParaRPr lang="ro-RO" i="1" dirty="0"/>
          </a:p>
          <a:p>
            <a:r>
              <a:rPr lang="en-US" i="1" dirty="0" smtClean="0"/>
              <a:t>Reflectors </a:t>
            </a:r>
            <a:r>
              <a:rPr lang="en-US" dirty="0"/>
              <a:t>stand back and observe</a:t>
            </a:r>
            <a:r>
              <a:rPr lang="en-US" dirty="0" smtClean="0"/>
              <a:t>.</a:t>
            </a:r>
            <a:endParaRPr lang="ro-RO" dirty="0" smtClean="0"/>
          </a:p>
          <a:p>
            <a:endParaRPr lang="ro-RO" dirty="0"/>
          </a:p>
          <a:p>
            <a:r>
              <a:rPr lang="en-US" dirty="0" smtClean="0"/>
              <a:t>They </a:t>
            </a:r>
            <a:r>
              <a:rPr lang="en-US" dirty="0"/>
              <a:t>like to collect as much information as possible </a:t>
            </a:r>
            <a:r>
              <a:rPr lang="en-US" dirty="0" smtClean="0"/>
              <a:t>before</a:t>
            </a:r>
            <a:r>
              <a:rPr lang="ro-RO" dirty="0" smtClean="0"/>
              <a:t> </a:t>
            </a:r>
            <a:r>
              <a:rPr lang="en-US" dirty="0" smtClean="0"/>
              <a:t>making </a:t>
            </a:r>
            <a:r>
              <a:rPr lang="en-US" dirty="0"/>
              <a:t>any decisions; </a:t>
            </a:r>
            <a:endParaRPr lang="ro-RO" dirty="0" smtClean="0"/>
          </a:p>
        </p:txBody>
      </p:sp>
    </p:spTree>
    <p:extLst>
      <p:ext uri="{BB962C8B-B14F-4D97-AF65-F5344CB8AC3E}">
        <p14:creationId xmlns:p14="http://schemas.microsoft.com/office/powerpoint/2010/main" val="34501717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ro-RO" dirty="0" smtClean="0"/>
          </a:p>
          <a:p>
            <a:r>
              <a:rPr lang="en-US" sz="2400" dirty="0" smtClean="0"/>
              <a:t>They </a:t>
            </a:r>
            <a:r>
              <a:rPr lang="en-US" sz="2400" dirty="0"/>
              <a:t>prefer to look at</a:t>
            </a:r>
            <a:r>
              <a:rPr lang="ro-RO" sz="2400" dirty="0"/>
              <a:t> </a:t>
            </a:r>
            <a:r>
              <a:rPr lang="en-US" sz="2400" dirty="0"/>
              <a:t>the big picture, including previous experiences and the perspectives of </a:t>
            </a:r>
          </a:p>
          <a:p>
            <a:endParaRPr lang="ro-RO" sz="2400" dirty="0" smtClean="0"/>
          </a:p>
          <a:p>
            <a:endParaRPr lang="ro-RO" sz="2400" dirty="0"/>
          </a:p>
          <a:p>
            <a:r>
              <a:rPr lang="en-US" sz="2400" dirty="0" smtClean="0"/>
              <a:t>their </a:t>
            </a:r>
            <a:r>
              <a:rPr lang="en-US" sz="2400" dirty="0"/>
              <a:t>decisions are based on sound consideration of both their own knowledge and opinions</a:t>
            </a:r>
            <a:r>
              <a:rPr lang="en-US" sz="2400" dirty="0" smtClean="0"/>
              <a:t>,</a:t>
            </a:r>
            <a:r>
              <a:rPr lang="ro-RO" sz="2400" dirty="0" smtClean="0"/>
              <a:t> </a:t>
            </a:r>
            <a:r>
              <a:rPr lang="en-US" sz="2400" dirty="0" smtClean="0"/>
              <a:t>and </a:t>
            </a:r>
            <a:r>
              <a:rPr lang="en-US" sz="2400" dirty="0"/>
              <a:t>on what they have taken in when watching and listening to the thoughts and ideas of others.</a:t>
            </a:r>
            <a:endParaRPr lang="ro-RO" sz="2400" dirty="0"/>
          </a:p>
        </p:txBody>
      </p:sp>
    </p:spTree>
    <p:extLst>
      <p:ext uri="{BB962C8B-B14F-4D97-AF65-F5344CB8AC3E}">
        <p14:creationId xmlns:p14="http://schemas.microsoft.com/office/powerpoint/2010/main" val="34344454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r>
              <a:rPr lang="en-US" i="1" dirty="0"/>
              <a:t>Theorists </a:t>
            </a:r>
            <a:r>
              <a:rPr lang="en-US" dirty="0"/>
              <a:t>like to adapt and integrate all of their observations into frameworks, so that </a:t>
            </a:r>
            <a:r>
              <a:rPr lang="en-US" dirty="0" smtClean="0"/>
              <a:t>they</a:t>
            </a:r>
            <a:r>
              <a:rPr lang="ro-RO" dirty="0" smtClean="0"/>
              <a:t> </a:t>
            </a:r>
            <a:r>
              <a:rPr lang="en-US" dirty="0" smtClean="0"/>
              <a:t>are </a:t>
            </a:r>
            <a:r>
              <a:rPr lang="en-US" dirty="0"/>
              <a:t>able to see how one observation is related to other </a:t>
            </a:r>
            <a:r>
              <a:rPr lang="en-US" dirty="0" smtClean="0"/>
              <a:t>observations</a:t>
            </a:r>
            <a:endParaRPr lang="ro-RO" dirty="0" smtClean="0"/>
          </a:p>
          <a:p>
            <a:endParaRPr lang="ro-RO" dirty="0"/>
          </a:p>
          <a:p>
            <a:r>
              <a:rPr lang="ro-RO" dirty="0"/>
              <a:t>They have </a:t>
            </a:r>
            <a:r>
              <a:rPr lang="ro-RO" dirty="0" smtClean="0"/>
              <a:t>tidy and </a:t>
            </a:r>
            <a:r>
              <a:rPr lang="ro-RO" dirty="0"/>
              <a:t>well-organised minds.</a:t>
            </a:r>
          </a:p>
        </p:txBody>
      </p:sp>
    </p:spTree>
    <p:extLst>
      <p:ext uri="{BB962C8B-B14F-4D97-AF65-F5344CB8AC3E}">
        <p14:creationId xmlns:p14="http://schemas.microsoft.com/office/powerpoint/2010/main" val="5598878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r>
              <a:rPr lang="ro-RO" dirty="0"/>
              <a:t>Theorists </a:t>
            </a:r>
            <a:r>
              <a:rPr lang="ro-RO" dirty="0" smtClean="0"/>
              <a:t>are </a:t>
            </a:r>
            <a:r>
              <a:rPr lang="en-US" dirty="0" smtClean="0"/>
              <a:t>uncomfortable </a:t>
            </a:r>
            <a:r>
              <a:rPr lang="en-US" dirty="0"/>
              <a:t>with anything subjective or ambiguous. </a:t>
            </a:r>
            <a:endParaRPr lang="en-US" dirty="0" smtClean="0"/>
          </a:p>
          <a:p>
            <a:endParaRPr lang="ro-RO" dirty="0"/>
          </a:p>
          <a:p>
            <a:endParaRPr lang="en-US" dirty="0"/>
          </a:p>
          <a:p>
            <a:r>
              <a:rPr lang="en-US" dirty="0"/>
              <a:t>approach to problem-solving, taking a logical, one-step-at-a-time approach.</a:t>
            </a:r>
            <a:endParaRPr lang="ro-RO" dirty="0"/>
          </a:p>
        </p:txBody>
      </p:sp>
    </p:spTree>
    <p:extLst>
      <p:ext uri="{BB962C8B-B14F-4D97-AF65-F5344CB8AC3E}">
        <p14:creationId xmlns:p14="http://schemas.microsoft.com/office/powerpoint/2010/main" val="64226881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r>
              <a:rPr lang="en-US" i="1" dirty="0"/>
              <a:t>Pragmatists</a:t>
            </a:r>
            <a:r>
              <a:rPr lang="en-US" dirty="0"/>
              <a:t> look for the </a:t>
            </a:r>
            <a:r>
              <a:rPr lang="en-US" dirty="0" smtClean="0"/>
              <a:t>practical</a:t>
            </a:r>
            <a:r>
              <a:rPr lang="ro-RO" dirty="0" smtClean="0"/>
              <a:t> </a:t>
            </a:r>
            <a:r>
              <a:rPr lang="en-US" dirty="0" smtClean="0"/>
              <a:t>implications </a:t>
            </a:r>
            <a:r>
              <a:rPr lang="en-US" dirty="0"/>
              <a:t>of any new ideas or theories before making a </a:t>
            </a:r>
            <a:r>
              <a:rPr lang="en-US" dirty="0" err="1"/>
              <a:t>judgement</a:t>
            </a:r>
            <a:r>
              <a:rPr lang="en-US" dirty="0"/>
              <a:t> on their value</a:t>
            </a:r>
            <a:r>
              <a:rPr lang="en-US" dirty="0" smtClean="0"/>
              <a:t>.</a:t>
            </a:r>
            <a:endParaRPr lang="ro-RO" dirty="0" smtClean="0"/>
          </a:p>
          <a:p>
            <a:endParaRPr lang="ro-RO" dirty="0"/>
          </a:p>
          <a:p>
            <a:r>
              <a:rPr lang="en-US" dirty="0"/>
              <a:t>A strength of pragmatists is that </a:t>
            </a:r>
            <a:r>
              <a:rPr lang="en-US" dirty="0" smtClean="0"/>
              <a:t>they</a:t>
            </a:r>
            <a:r>
              <a:rPr lang="ro-RO" dirty="0" smtClean="0"/>
              <a:t> </a:t>
            </a:r>
            <a:r>
              <a:rPr lang="en-US" dirty="0" smtClean="0"/>
              <a:t>are </a:t>
            </a:r>
            <a:r>
              <a:rPr lang="en-US" dirty="0"/>
              <a:t>confident in their use of new ideas and will incorporate them into their thinking. </a:t>
            </a:r>
            <a:endParaRPr lang="ro-RO" dirty="0" smtClean="0"/>
          </a:p>
        </p:txBody>
      </p:sp>
    </p:spTree>
    <p:extLst>
      <p:ext uri="{BB962C8B-B14F-4D97-AF65-F5344CB8AC3E}">
        <p14:creationId xmlns:p14="http://schemas.microsoft.com/office/powerpoint/2010/main" val="2127508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endParaRPr lang="ro-RO" dirty="0"/>
          </a:p>
          <a:p>
            <a:r>
              <a:rPr lang="ro-RO" dirty="0" smtClean="0"/>
              <a:t>P</a:t>
            </a:r>
            <a:r>
              <a:rPr lang="en-US" dirty="0" err="1"/>
              <a:t>ragmatists</a:t>
            </a:r>
            <a:r>
              <a:rPr lang="ro-RO" dirty="0"/>
              <a:t> </a:t>
            </a:r>
            <a:r>
              <a:rPr lang="en-US" dirty="0"/>
              <a:t>are most at home in problem-solving situations.</a:t>
            </a:r>
            <a:endParaRPr lang="ro-RO" dirty="0"/>
          </a:p>
          <a:p>
            <a:endParaRPr lang="ro-RO" dirty="0"/>
          </a:p>
        </p:txBody>
      </p:sp>
    </p:spTree>
    <p:extLst>
      <p:ext uri="{BB962C8B-B14F-4D97-AF65-F5344CB8AC3E}">
        <p14:creationId xmlns:p14="http://schemas.microsoft.com/office/powerpoint/2010/main" val="6490573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0" dirty="0"/>
              <a:t>Intelligence</a:t>
            </a:r>
            <a:endParaRPr lang="ro-RO" dirty="0"/>
          </a:p>
        </p:txBody>
      </p:sp>
      <p:sp>
        <p:nvSpPr>
          <p:cNvPr id="3" name="Content Placeholder 2"/>
          <p:cNvSpPr>
            <a:spLocks noGrp="1"/>
          </p:cNvSpPr>
          <p:nvPr>
            <p:ph idx="1"/>
          </p:nvPr>
        </p:nvSpPr>
        <p:spPr/>
        <p:txBody>
          <a:bodyPr/>
          <a:lstStyle/>
          <a:p>
            <a:endParaRPr lang="ro-RO" dirty="0" smtClean="0"/>
          </a:p>
          <a:p>
            <a:endParaRPr lang="ro-RO" dirty="0"/>
          </a:p>
          <a:p>
            <a:endParaRPr lang="ro-RO" dirty="0" smtClean="0"/>
          </a:p>
          <a:p>
            <a:r>
              <a:rPr lang="en-US" dirty="0" smtClean="0"/>
              <a:t>Linguistic/verbal </a:t>
            </a:r>
            <a:r>
              <a:rPr lang="en-US" dirty="0"/>
              <a:t>learner: Likes to: read, write and tell stories, work </a:t>
            </a:r>
            <a:r>
              <a:rPr lang="en-US" dirty="0" smtClean="0"/>
              <a:t>with</a:t>
            </a:r>
            <a:r>
              <a:rPr lang="ro-RO" dirty="0" smtClean="0"/>
              <a:t> </a:t>
            </a:r>
            <a:r>
              <a:rPr lang="en-US" dirty="0" smtClean="0"/>
              <a:t>intelligence </a:t>
            </a:r>
            <a:r>
              <a:rPr lang="en-US" dirty="0"/>
              <a:t>related to language riddles. </a:t>
            </a:r>
            <a:endParaRPr lang="ro-RO" dirty="0" smtClean="0"/>
          </a:p>
          <a:p>
            <a:endParaRPr lang="ro-RO" dirty="0"/>
          </a:p>
        </p:txBody>
      </p:sp>
    </p:spTree>
    <p:extLst>
      <p:ext uri="{BB962C8B-B14F-4D97-AF65-F5344CB8AC3E}">
        <p14:creationId xmlns:p14="http://schemas.microsoft.com/office/powerpoint/2010/main" val="5915127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r>
              <a:rPr lang="en-US" dirty="0" smtClean="0"/>
              <a:t>Is </a:t>
            </a:r>
            <a:r>
              <a:rPr lang="en-US" dirty="0"/>
              <a:t>good at: using descriptive language,</a:t>
            </a:r>
            <a:r>
              <a:rPr lang="ro-RO" dirty="0"/>
              <a:t> </a:t>
            </a:r>
            <a:r>
              <a:rPr lang="en-US" dirty="0"/>
              <a:t>and to the written and spoken </a:t>
            </a:r>
            <a:r>
              <a:rPr lang="en-US" dirty="0" err="1"/>
              <a:t>memorising</a:t>
            </a:r>
            <a:r>
              <a:rPr lang="en-US" dirty="0"/>
              <a:t> places, dates and trivia. </a:t>
            </a:r>
            <a:endParaRPr lang="ro-RO" dirty="0" smtClean="0"/>
          </a:p>
          <a:p>
            <a:endParaRPr lang="ro-RO" dirty="0"/>
          </a:p>
          <a:p>
            <a:r>
              <a:rPr lang="en-US" dirty="0"/>
              <a:t>Learns best by:</a:t>
            </a:r>
            <a:r>
              <a:rPr lang="ro-RO" dirty="0"/>
              <a:t> </a:t>
            </a:r>
            <a:r>
              <a:rPr lang="en-US" dirty="0"/>
              <a:t>word saying, hearing and seeing words.</a:t>
            </a:r>
            <a:endParaRPr lang="ro-RO" dirty="0"/>
          </a:p>
          <a:p>
            <a:endParaRPr lang="ro-RO" dirty="0"/>
          </a:p>
        </p:txBody>
      </p:sp>
    </p:spTree>
    <p:extLst>
      <p:ext uri="{BB962C8B-B14F-4D97-AF65-F5344CB8AC3E}">
        <p14:creationId xmlns:p14="http://schemas.microsoft.com/office/powerpoint/2010/main" val="137728808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ro-RO" dirty="0" smtClean="0"/>
          </a:p>
          <a:p>
            <a:r>
              <a:rPr lang="en-US" dirty="0" smtClean="0"/>
              <a:t>Logical/mathematical </a:t>
            </a:r>
            <a:r>
              <a:rPr lang="en-US" dirty="0"/>
              <a:t>learner: </a:t>
            </a:r>
            <a:endParaRPr lang="ro-RO" dirty="0" smtClean="0"/>
          </a:p>
          <a:p>
            <a:endParaRPr lang="ro-RO" dirty="0"/>
          </a:p>
          <a:p>
            <a:r>
              <a:rPr lang="en-US" dirty="0" smtClean="0"/>
              <a:t>Likes </a:t>
            </a:r>
            <a:r>
              <a:rPr lang="en-US" dirty="0"/>
              <a:t>to: do experiments, work things out, work </a:t>
            </a:r>
            <a:r>
              <a:rPr lang="en-US" dirty="0" smtClean="0"/>
              <a:t>with</a:t>
            </a:r>
            <a:r>
              <a:rPr lang="ro-RO" dirty="0" smtClean="0"/>
              <a:t> </a:t>
            </a:r>
            <a:r>
              <a:rPr lang="en-US" dirty="0" smtClean="0"/>
              <a:t>intelligence </a:t>
            </a:r>
            <a:r>
              <a:rPr lang="en-US" dirty="0"/>
              <a:t>related to numbers, ask questions and explore patterns </a:t>
            </a:r>
            <a:r>
              <a:rPr lang="en-US" dirty="0" smtClean="0"/>
              <a:t>and</a:t>
            </a:r>
            <a:r>
              <a:rPr lang="ro-RO" dirty="0" smtClean="0"/>
              <a:t> </a:t>
            </a:r>
            <a:r>
              <a:rPr lang="en-US" dirty="0" smtClean="0"/>
              <a:t>reasoning</a:t>
            </a:r>
            <a:r>
              <a:rPr lang="en-US" dirty="0"/>
              <a:t>, numbers, </a:t>
            </a:r>
            <a:r>
              <a:rPr lang="en-US" dirty="0" smtClean="0"/>
              <a:t>relationships</a:t>
            </a:r>
            <a:endParaRPr lang="ro-RO" dirty="0"/>
          </a:p>
        </p:txBody>
      </p:sp>
    </p:spTree>
    <p:extLst>
      <p:ext uri="{BB962C8B-B14F-4D97-AF65-F5344CB8AC3E}">
        <p14:creationId xmlns:p14="http://schemas.microsoft.com/office/powerpoint/2010/main" val="27695159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r>
              <a:rPr lang="en-US" dirty="0"/>
              <a:t>. Is good at: </a:t>
            </a:r>
            <a:r>
              <a:rPr lang="en-US" dirty="0" err="1"/>
              <a:t>maths</a:t>
            </a:r>
            <a:r>
              <a:rPr lang="en-US" dirty="0"/>
              <a:t>, reasoning, </a:t>
            </a:r>
            <a:r>
              <a:rPr lang="en-US" dirty="0" smtClean="0"/>
              <a:t>logic</a:t>
            </a:r>
            <a:r>
              <a:rPr lang="ro-RO" dirty="0" smtClean="0"/>
              <a:t> </a:t>
            </a:r>
            <a:r>
              <a:rPr lang="en-US" dirty="0" smtClean="0"/>
              <a:t>abstractions </a:t>
            </a:r>
            <a:r>
              <a:rPr lang="en-US" dirty="0"/>
              <a:t>and patterns and problem-solving, working from concrete </a:t>
            </a:r>
            <a:r>
              <a:rPr lang="en-US" dirty="0" smtClean="0"/>
              <a:t>to</a:t>
            </a:r>
            <a:r>
              <a:rPr lang="ro-RO" dirty="0" smtClean="0"/>
              <a:t> </a:t>
            </a:r>
            <a:r>
              <a:rPr lang="en-US" dirty="0" smtClean="0"/>
              <a:t>abstract</a:t>
            </a:r>
            <a:r>
              <a:rPr lang="en-US" dirty="0"/>
              <a:t>. </a:t>
            </a:r>
            <a:endParaRPr lang="ro-RO" dirty="0" smtClean="0"/>
          </a:p>
          <a:p>
            <a:endParaRPr lang="ro-RO" dirty="0"/>
          </a:p>
          <a:p>
            <a:endParaRPr lang="ro-RO" dirty="0" smtClean="0"/>
          </a:p>
          <a:p>
            <a:r>
              <a:rPr lang="en-US" dirty="0" smtClean="0"/>
              <a:t>Learns </a:t>
            </a:r>
            <a:r>
              <a:rPr lang="en-US" dirty="0"/>
              <a:t>best by: </a:t>
            </a:r>
            <a:r>
              <a:rPr lang="en-US" dirty="0" err="1"/>
              <a:t>categorising</a:t>
            </a:r>
            <a:r>
              <a:rPr lang="en-US" dirty="0"/>
              <a:t>, </a:t>
            </a:r>
            <a:r>
              <a:rPr lang="en-US" dirty="0" smtClean="0"/>
              <a:t>classifying</a:t>
            </a:r>
            <a:r>
              <a:rPr lang="ro-RO" dirty="0" smtClean="0"/>
              <a:t> </a:t>
            </a:r>
            <a:r>
              <a:rPr lang="en-US" dirty="0" smtClean="0"/>
              <a:t>and </a:t>
            </a:r>
            <a:r>
              <a:rPr lang="en-US" dirty="0"/>
              <a:t>working with abstract patterns and relationships.</a:t>
            </a:r>
            <a:endParaRPr lang="ro-RO" dirty="0"/>
          </a:p>
          <a:p>
            <a:endParaRPr lang="ro-RO" dirty="0"/>
          </a:p>
        </p:txBody>
      </p:sp>
    </p:spTree>
    <p:extLst>
      <p:ext uri="{BB962C8B-B14F-4D97-AF65-F5344CB8AC3E}">
        <p14:creationId xmlns:p14="http://schemas.microsoft.com/office/powerpoint/2010/main" val="33939883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ro-RO" dirty="0" smtClean="0"/>
          </a:p>
          <a:p>
            <a:r>
              <a:rPr lang="en-US" dirty="0" smtClean="0"/>
              <a:t>Spatial/visual </a:t>
            </a:r>
            <a:r>
              <a:rPr lang="en-US" dirty="0"/>
              <a:t>learner: </a:t>
            </a:r>
            <a:endParaRPr lang="ro-RO" dirty="0" smtClean="0"/>
          </a:p>
          <a:p>
            <a:endParaRPr lang="ro-RO" dirty="0"/>
          </a:p>
          <a:p>
            <a:endParaRPr lang="ro-RO" dirty="0" smtClean="0"/>
          </a:p>
          <a:p>
            <a:r>
              <a:rPr lang="en-US" dirty="0" smtClean="0"/>
              <a:t>Likes </a:t>
            </a:r>
            <a:r>
              <a:rPr lang="en-US" dirty="0"/>
              <a:t>to: draw, build, design and create things,</a:t>
            </a:r>
          </a:p>
          <a:p>
            <a:pPr marL="137160" indent="0">
              <a:buNone/>
            </a:pPr>
            <a:r>
              <a:rPr lang="en-US" dirty="0"/>
              <a:t>intelligence related to anything daydream, look at pictures and slides, watch </a:t>
            </a:r>
            <a:r>
              <a:rPr lang="en-US" dirty="0" smtClean="0"/>
              <a:t>films</a:t>
            </a:r>
            <a:r>
              <a:rPr lang="ro-RO" dirty="0" smtClean="0"/>
              <a:t> </a:t>
            </a:r>
            <a:r>
              <a:rPr lang="en-US" dirty="0" smtClean="0"/>
              <a:t>visual </a:t>
            </a:r>
            <a:r>
              <a:rPr lang="en-US" dirty="0"/>
              <a:t>and the creation of and play with machines. </a:t>
            </a:r>
            <a:endParaRPr lang="ro-RO" dirty="0"/>
          </a:p>
        </p:txBody>
      </p:sp>
    </p:spTree>
    <p:extLst>
      <p:ext uri="{BB962C8B-B14F-4D97-AF65-F5344CB8AC3E}">
        <p14:creationId xmlns:p14="http://schemas.microsoft.com/office/powerpoint/2010/main" val="394100211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r>
              <a:rPr lang="en-US" dirty="0" smtClean="0"/>
              <a:t>Is </a:t>
            </a:r>
            <a:r>
              <a:rPr lang="en-US" dirty="0"/>
              <a:t>good at: </a:t>
            </a:r>
            <a:r>
              <a:rPr lang="en-US" dirty="0" smtClean="0"/>
              <a:t>imagining</a:t>
            </a:r>
            <a:r>
              <a:rPr lang="ro-RO" dirty="0" smtClean="0"/>
              <a:t> </a:t>
            </a:r>
            <a:r>
              <a:rPr lang="en-US" dirty="0" smtClean="0"/>
              <a:t>mental </a:t>
            </a:r>
            <a:r>
              <a:rPr lang="en-US" dirty="0"/>
              <a:t>images things, sensing changes, mazes and puzzles, and</a:t>
            </a:r>
          </a:p>
          <a:p>
            <a:pPr marL="137160" indent="0">
              <a:buNone/>
            </a:pPr>
            <a:r>
              <a:rPr lang="en-US" dirty="0"/>
              <a:t>reading maps and charts. </a:t>
            </a:r>
            <a:endParaRPr lang="ro-RO" dirty="0" smtClean="0"/>
          </a:p>
          <a:p>
            <a:endParaRPr lang="ro-RO" dirty="0"/>
          </a:p>
          <a:p>
            <a:r>
              <a:rPr lang="en-US" dirty="0" smtClean="0"/>
              <a:t>Learns </a:t>
            </a:r>
            <a:r>
              <a:rPr lang="en-US" dirty="0"/>
              <a:t>best by</a:t>
            </a:r>
            <a:r>
              <a:rPr lang="en-US" dirty="0" smtClean="0"/>
              <a:t>:</a:t>
            </a:r>
            <a:r>
              <a:rPr lang="ro-RO" dirty="0" smtClean="0"/>
              <a:t> </a:t>
            </a:r>
            <a:r>
              <a:rPr lang="en-US" dirty="0" err="1" smtClean="0"/>
              <a:t>visualising</a:t>
            </a:r>
            <a:r>
              <a:rPr lang="en-US" dirty="0"/>
              <a:t>, dreaming, using the ‘mind’s eye’ </a:t>
            </a:r>
            <a:r>
              <a:rPr lang="en-US" dirty="0" smtClean="0"/>
              <a:t>and</a:t>
            </a:r>
            <a:r>
              <a:rPr lang="ro-RO" dirty="0" smtClean="0"/>
              <a:t> working </a:t>
            </a:r>
            <a:r>
              <a:rPr lang="ro-RO" dirty="0"/>
              <a:t>with pictures.</a:t>
            </a:r>
          </a:p>
          <a:p>
            <a:endParaRPr lang="ro-RO" dirty="0"/>
          </a:p>
        </p:txBody>
      </p:sp>
    </p:spTree>
    <p:extLst>
      <p:ext uri="{BB962C8B-B14F-4D97-AF65-F5344CB8AC3E}">
        <p14:creationId xmlns:p14="http://schemas.microsoft.com/office/powerpoint/2010/main" val="39790742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ro-RO" dirty="0" smtClean="0"/>
          </a:p>
          <a:p>
            <a:r>
              <a:rPr lang="en-US" dirty="0" smtClean="0"/>
              <a:t>Bodily/</a:t>
            </a:r>
            <a:r>
              <a:rPr lang="en-US" dirty="0" err="1" smtClean="0"/>
              <a:t>kinaesthetic</a:t>
            </a:r>
            <a:r>
              <a:rPr lang="en-US" dirty="0" smtClean="0"/>
              <a:t> </a:t>
            </a:r>
            <a:r>
              <a:rPr lang="en-US" dirty="0"/>
              <a:t>learner: </a:t>
            </a:r>
            <a:endParaRPr lang="ro-RO" dirty="0" smtClean="0"/>
          </a:p>
          <a:p>
            <a:endParaRPr lang="ro-RO" dirty="0" smtClean="0"/>
          </a:p>
          <a:p>
            <a:r>
              <a:rPr lang="en-US" dirty="0" smtClean="0"/>
              <a:t>Likes </a:t>
            </a:r>
            <a:r>
              <a:rPr lang="en-US" dirty="0"/>
              <a:t>to: move around, touch, ‘tinker’, talk, use </a:t>
            </a:r>
            <a:r>
              <a:rPr lang="en-US" dirty="0" smtClean="0"/>
              <a:t>body</a:t>
            </a:r>
            <a:r>
              <a:rPr lang="ro-RO" dirty="0" smtClean="0"/>
              <a:t> </a:t>
            </a:r>
            <a:r>
              <a:rPr lang="en-US" dirty="0" smtClean="0"/>
              <a:t>intelligence </a:t>
            </a:r>
            <a:r>
              <a:rPr lang="en-US" dirty="0"/>
              <a:t>related to physical language and perform. </a:t>
            </a:r>
            <a:endParaRPr lang="ro-RO" dirty="0"/>
          </a:p>
        </p:txBody>
      </p:sp>
    </p:spTree>
    <p:extLst>
      <p:ext uri="{BB962C8B-B14F-4D97-AF65-F5344CB8AC3E}">
        <p14:creationId xmlns:p14="http://schemas.microsoft.com/office/powerpoint/2010/main" val="62339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r>
              <a:rPr lang="en-US" dirty="0" smtClean="0"/>
              <a:t>Is </a:t>
            </a:r>
            <a:r>
              <a:rPr lang="en-US" dirty="0"/>
              <a:t>good at: physical </a:t>
            </a:r>
            <a:r>
              <a:rPr lang="en-US" dirty="0" smtClean="0"/>
              <a:t>activities</a:t>
            </a:r>
            <a:r>
              <a:rPr lang="ro-RO" dirty="0" smtClean="0"/>
              <a:t> </a:t>
            </a:r>
            <a:r>
              <a:rPr lang="en-US" dirty="0" smtClean="0"/>
              <a:t>movement </a:t>
            </a:r>
            <a:r>
              <a:rPr lang="en-US" dirty="0"/>
              <a:t>and actions located and crafts. </a:t>
            </a:r>
            <a:endParaRPr lang="ro-RO" dirty="0" smtClean="0"/>
          </a:p>
          <a:p>
            <a:endParaRPr lang="ro-RO" dirty="0"/>
          </a:p>
          <a:p>
            <a:r>
              <a:rPr lang="en-US" dirty="0" smtClean="0"/>
              <a:t>Learns </a:t>
            </a:r>
            <a:r>
              <a:rPr lang="en-US" dirty="0"/>
              <a:t>best by: touching, moving</a:t>
            </a:r>
            <a:r>
              <a:rPr lang="en-US" dirty="0" smtClean="0"/>
              <a:t>,</a:t>
            </a:r>
            <a:r>
              <a:rPr lang="ro-RO" dirty="0" smtClean="0"/>
              <a:t> </a:t>
            </a:r>
            <a:r>
              <a:rPr lang="en-US" dirty="0" smtClean="0"/>
              <a:t>in </a:t>
            </a:r>
            <a:r>
              <a:rPr lang="en-US" dirty="0"/>
              <a:t>the brain’s motor cortex interacting with space and processing </a:t>
            </a:r>
            <a:r>
              <a:rPr lang="en-US" dirty="0" smtClean="0"/>
              <a:t>knowledge</a:t>
            </a:r>
            <a:r>
              <a:rPr lang="ro-RO" dirty="0" smtClean="0"/>
              <a:t> </a:t>
            </a:r>
            <a:r>
              <a:rPr lang="en-US" dirty="0" smtClean="0"/>
              <a:t>(</a:t>
            </a:r>
            <a:r>
              <a:rPr lang="en-US" dirty="0"/>
              <a:t>where movement is controlled) through bodily sensations.</a:t>
            </a:r>
            <a:endParaRPr lang="ro-RO" dirty="0"/>
          </a:p>
          <a:p>
            <a:endParaRPr lang="ro-RO" dirty="0"/>
          </a:p>
        </p:txBody>
      </p:sp>
    </p:spTree>
    <p:extLst>
      <p:ext uri="{BB962C8B-B14F-4D97-AF65-F5344CB8AC3E}">
        <p14:creationId xmlns:p14="http://schemas.microsoft.com/office/powerpoint/2010/main" val="279547027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ro-RO" dirty="0" smtClean="0"/>
          </a:p>
          <a:p>
            <a:r>
              <a:rPr lang="en-US" dirty="0" smtClean="0"/>
              <a:t>Musical </a:t>
            </a:r>
            <a:r>
              <a:rPr lang="en-US" dirty="0"/>
              <a:t>learner: intelligence related to sounds and auditory </a:t>
            </a:r>
            <a:endParaRPr lang="ro-RO" dirty="0" smtClean="0"/>
          </a:p>
          <a:p>
            <a:endParaRPr lang="ro-RO" dirty="0"/>
          </a:p>
          <a:p>
            <a:r>
              <a:rPr lang="en-US" dirty="0" smtClean="0"/>
              <a:t>Likes </a:t>
            </a:r>
            <a:r>
              <a:rPr lang="en-US" dirty="0"/>
              <a:t>to: play musical instruments, sing, drum</a:t>
            </a:r>
            <a:r>
              <a:rPr lang="en-US" dirty="0" smtClean="0"/>
              <a:t>.</a:t>
            </a:r>
            <a:endParaRPr lang="ro-RO" dirty="0" smtClean="0"/>
          </a:p>
          <a:p>
            <a:endParaRPr lang="en-US" dirty="0"/>
          </a:p>
          <a:p>
            <a:r>
              <a:rPr lang="en-US" dirty="0" smtClean="0"/>
              <a:t>Likes </a:t>
            </a:r>
            <a:r>
              <a:rPr lang="en-US" dirty="0"/>
              <a:t>the sound of the human voice. </a:t>
            </a:r>
            <a:endParaRPr lang="ro-RO" dirty="0"/>
          </a:p>
        </p:txBody>
      </p:sp>
    </p:spTree>
    <p:extLst>
      <p:ext uri="{BB962C8B-B14F-4D97-AF65-F5344CB8AC3E}">
        <p14:creationId xmlns:p14="http://schemas.microsoft.com/office/powerpoint/2010/main" val="2627603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r>
              <a:rPr lang="en-US" dirty="0"/>
              <a:t>Is good at</a:t>
            </a:r>
            <a:r>
              <a:rPr lang="en-US" dirty="0" smtClean="0"/>
              <a:t>:</a:t>
            </a:r>
            <a:endParaRPr lang="ro-RO" dirty="0" smtClean="0"/>
          </a:p>
          <a:p>
            <a:endParaRPr lang="en-US" dirty="0"/>
          </a:p>
          <a:p>
            <a:r>
              <a:rPr lang="en-US" dirty="0"/>
              <a:t>patterns, to rhythm, beat and listening, </a:t>
            </a:r>
            <a:r>
              <a:rPr lang="ro-RO" dirty="0" smtClean="0"/>
              <a:t>i</a:t>
            </a:r>
            <a:r>
              <a:rPr lang="en-US" dirty="0" err="1" smtClean="0"/>
              <a:t>nventing</a:t>
            </a:r>
            <a:r>
              <a:rPr lang="en-US" dirty="0" smtClean="0"/>
              <a:t> </a:t>
            </a:r>
            <a:r>
              <a:rPr lang="en-US" dirty="0"/>
              <a:t>tunes, keeping time (tempo</a:t>
            </a:r>
            <a:r>
              <a:rPr lang="en-US" dirty="0" smtClean="0"/>
              <a:t>),</a:t>
            </a:r>
            <a:r>
              <a:rPr lang="ro-RO" dirty="0" smtClean="0"/>
              <a:t> </a:t>
            </a:r>
            <a:r>
              <a:rPr lang="en-US" dirty="0" smtClean="0"/>
              <a:t>tempo </a:t>
            </a:r>
            <a:r>
              <a:rPr lang="en-US" dirty="0"/>
              <a:t>discriminating between different sounds. </a:t>
            </a:r>
            <a:endParaRPr lang="ro-RO" dirty="0" smtClean="0"/>
          </a:p>
          <a:p>
            <a:endParaRPr lang="ro-RO" dirty="0"/>
          </a:p>
          <a:p>
            <a:r>
              <a:rPr lang="en-US" dirty="0" smtClean="0"/>
              <a:t>Learns best</a:t>
            </a:r>
            <a:r>
              <a:rPr lang="ro-RO" dirty="0" smtClean="0"/>
              <a:t> </a:t>
            </a:r>
            <a:r>
              <a:rPr lang="en-US" dirty="0" smtClean="0"/>
              <a:t>by</a:t>
            </a:r>
            <a:r>
              <a:rPr lang="en-US" dirty="0"/>
              <a:t>: listening, especially if things are set to music </a:t>
            </a:r>
            <a:r>
              <a:rPr lang="en-US" dirty="0" smtClean="0"/>
              <a:t>or</a:t>
            </a:r>
            <a:r>
              <a:rPr lang="ro-RO" dirty="0" smtClean="0"/>
              <a:t> are </a:t>
            </a:r>
            <a:r>
              <a:rPr lang="ro-RO" dirty="0"/>
              <a:t>rhythmical.</a:t>
            </a:r>
          </a:p>
          <a:p>
            <a:endParaRPr lang="ro-RO" dirty="0"/>
          </a:p>
        </p:txBody>
      </p:sp>
    </p:spTree>
    <p:extLst>
      <p:ext uri="{BB962C8B-B14F-4D97-AF65-F5344CB8AC3E}">
        <p14:creationId xmlns:p14="http://schemas.microsoft.com/office/powerpoint/2010/main" val="293425104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ro-RO" dirty="0" smtClean="0"/>
          </a:p>
          <a:p>
            <a:r>
              <a:rPr lang="en-US" dirty="0" smtClean="0"/>
              <a:t>Interpersonal </a:t>
            </a:r>
            <a:r>
              <a:rPr lang="en-US" dirty="0"/>
              <a:t>learner: </a:t>
            </a:r>
            <a:endParaRPr lang="ro-RO" dirty="0" smtClean="0"/>
          </a:p>
          <a:p>
            <a:endParaRPr lang="ro-RO" dirty="0" smtClean="0"/>
          </a:p>
          <a:p>
            <a:r>
              <a:rPr lang="en-US" dirty="0" smtClean="0"/>
              <a:t>Likes </a:t>
            </a:r>
            <a:r>
              <a:rPr lang="en-US" dirty="0"/>
              <a:t>to: have lots of friends, talk to people, </a:t>
            </a:r>
            <a:r>
              <a:rPr lang="en-US" dirty="0" smtClean="0"/>
              <a:t>solve</a:t>
            </a:r>
            <a:r>
              <a:rPr lang="ro-RO" dirty="0" smtClean="0"/>
              <a:t> </a:t>
            </a:r>
            <a:r>
              <a:rPr lang="en-US" dirty="0" smtClean="0"/>
              <a:t>intelligence </a:t>
            </a:r>
            <a:r>
              <a:rPr lang="en-US" dirty="0"/>
              <a:t>related to problems and join groups. </a:t>
            </a:r>
            <a:endParaRPr lang="ro-RO" dirty="0" smtClean="0"/>
          </a:p>
          <a:p>
            <a:endParaRPr lang="ro-RO" dirty="0"/>
          </a:p>
        </p:txBody>
      </p:sp>
    </p:spTree>
    <p:extLst>
      <p:ext uri="{BB962C8B-B14F-4D97-AF65-F5344CB8AC3E}">
        <p14:creationId xmlns:p14="http://schemas.microsoft.com/office/powerpoint/2010/main" val="67205460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r>
              <a:rPr lang="en-US" dirty="0" smtClean="0"/>
              <a:t>Is </a:t>
            </a:r>
            <a:r>
              <a:rPr lang="en-US" dirty="0"/>
              <a:t>good at: </a:t>
            </a:r>
            <a:r>
              <a:rPr lang="en-US" dirty="0" smtClean="0"/>
              <a:t>understanding</a:t>
            </a:r>
            <a:r>
              <a:rPr lang="ro-RO" dirty="0" smtClean="0"/>
              <a:t> </a:t>
            </a:r>
            <a:r>
              <a:rPr lang="en-US" dirty="0" smtClean="0"/>
              <a:t>relationships </a:t>
            </a:r>
            <a:r>
              <a:rPr lang="en-US" dirty="0"/>
              <a:t>with others other people’s feelings, leading others, </a:t>
            </a:r>
            <a:r>
              <a:rPr lang="en-US" dirty="0" err="1" smtClean="0"/>
              <a:t>organising</a:t>
            </a:r>
            <a:r>
              <a:rPr lang="ro-RO" dirty="0" smtClean="0"/>
              <a:t> </a:t>
            </a:r>
            <a:r>
              <a:rPr lang="en-US" dirty="0" smtClean="0"/>
              <a:t>and </a:t>
            </a:r>
            <a:r>
              <a:rPr lang="en-US" dirty="0"/>
              <a:t>various means of and communicating. </a:t>
            </a:r>
            <a:endParaRPr lang="ro-RO" dirty="0" smtClean="0"/>
          </a:p>
          <a:p>
            <a:endParaRPr lang="ro-RO" dirty="0"/>
          </a:p>
          <a:p>
            <a:endParaRPr lang="ro-RO" dirty="0" smtClean="0"/>
          </a:p>
          <a:p>
            <a:r>
              <a:rPr lang="en-US" dirty="0" smtClean="0"/>
              <a:t>Learns </a:t>
            </a:r>
            <a:r>
              <a:rPr lang="en-US" dirty="0"/>
              <a:t>best by: sharing</a:t>
            </a:r>
            <a:r>
              <a:rPr lang="en-US" dirty="0" smtClean="0"/>
              <a:t>,</a:t>
            </a:r>
            <a:r>
              <a:rPr lang="ro-RO" dirty="0" smtClean="0"/>
              <a:t> </a:t>
            </a:r>
            <a:r>
              <a:rPr lang="en-US" dirty="0" smtClean="0"/>
              <a:t>communication </a:t>
            </a:r>
            <a:r>
              <a:rPr lang="en-US" dirty="0"/>
              <a:t>comparing, relating and talking.</a:t>
            </a:r>
            <a:endParaRPr lang="ro-RO" dirty="0"/>
          </a:p>
          <a:p>
            <a:endParaRPr lang="ro-RO" dirty="0"/>
          </a:p>
        </p:txBody>
      </p:sp>
    </p:spTree>
    <p:extLst>
      <p:ext uri="{BB962C8B-B14F-4D97-AF65-F5344CB8AC3E}">
        <p14:creationId xmlns:p14="http://schemas.microsoft.com/office/powerpoint/2010/main" val="424472210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a:bodyPr>
          <a:lstStyle/>
          <a:p>
            <a:endParaRPr lang="ro-RO" dirty="0" smtClean="0"/>
          </a:p>
          <a:p>
            <a:r>
              <a:rPr lang="en-US" dirty="0" smtClean="0"/>
              <a:t>Intrapersonal </a:t>
            </a:r>
            <a:r>
              <a:rPr lang="en-US" dirty="0"/>
              <a:t>learner: </a:t>
            </a:r>
            <a:endParaRPr lang="ro-RO" dirty="0" smtClean="0"/>
          </a:p>
          <a:p>
            <a:endParaRPr lang="ro-RO" dirty="0"/>
          </a:p>
          <a:p>
            <a:endParaRPr lang="ro-RO" dirty="0" smtClean="0"/>
          </a:p>
          <a:p>
            <a:r>
              <a:rPr lang="en-US" dirty="0" smtClean="0"/>
              <a:t>Likes </a:t>
            </a:r>
            <a:r>
              <a:rPr lang="en-US" dirty="0"/>
              <a:t>to: work alone and pursue own interests,</a:t>
            </a:r>
          </a:p>
          <a:p>
            <a:r>
              <a:rPr lang="en-US" dirty="0"/>
              <a:t>intelligence related to self- daydream. </a:t>
            </a:r>
            <a:endParaRPr lang="ro-RO" dirty="0"/>
          </a:p>
        </p:txBody>
      </p:sp>
    </p:spTree>
    <p:extLst>
      <p:ext uri="{BB962C8B-B14F-4D97-AF65-F5344CB8AC3E}">
        <p14:creationId xmlns:p14="http://schemas.microsoft.com/office/powerpoint/2010/main" val="1613058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endParaRPr lang="ro-RO" dirty="0"/>
          </a:p>
          <a:p>
            <a:r>
              <a:rPr lang="en-US" dirty="0" smtClean="0"/>
              <a:t>Is </a:t>
            </a:r>
            <a:r>
              <a:rPr lang="en-US" dirty="0"/>
              <a:t>good at: understanding self, </a:t>
            </a:r>
            <a:r>
              <a:rPr lang="en-US" dirty="0" smtClean="0"/>
              <a:t>focusing</a:t>
            </a:r>
            <a:r>
              <a:rPr lang="ro-RO" dirty="0" smtClean="0"/>
              <a:t> </a:t>
            </a:r>
            <a:r>
              <a:rPr lang="en-US" dirty="0" smtClean="0"/>
              <a:t>reflection </a:t>
            </a:r>
            <a:r>
              <a:rPr lang="en-US" dirty="0"/>
              <a:t>and self-awareness inwards on feelings and dreams, following instincts,</a:t>
            </a:r>
          </a:p>
          <a:p>
            <a:pPr marL="137160" indent="0">
              <a:buNone/>
            </a:pPr>
            <a:r>
              <a:rPr lang="en-US" dirty="0"/>
              <a:t>pursuing interests/goals and being original. </a:t>
            </a:r>
            <a:endParaRPr lang="ro-RO" dirty="0" smtClean="0"/>
          </a:p>
        </p:txBody>
      </p:sp>
    </p:spTree>
    <p:extLst>
      <p:ext uri="{BB962C8B-B14F-4D97-AF65-F5344CB8AC3E}">
        <p14:creationId xmlns:p14="http://schemas.microsoft.com/office/powerpoint/2010/main" val="285461419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endParaRPr lang="ro-RO" dirty="0"/>
          </a:p>
          <a:p>
            <a:endParaRPr lang="ro-RO" dirty="0" smtClean="0"/>
          </a:p>
          <a:p>
            <a:r>
              <a:rPr lang="en-US" dirty="0" smtClean="0"/>
              <a:t>Learns</a:t>
            </a:r>
            <a:r>
              <a:rPr lang="ro-RO" dirty="0" smtClean="0"/>
              <a:t> </a:t>
            </a:r>
            <a:r>
              <a:rPr lang="en-US" dirty="0"/>
              <a:t>best by: working alone, </a:t>
            </a:r>
            <a:r>
              <a:rPr lang="en-US" dirty="0" err="1"/>
              <a:t>individualised</a:t>
            </a:r>
            <a:r>
              <a:rPr lang="en-US" dirty="0"/>
              <a:t> projects,</a:t>
            </a:r>
            <a:r>
              <a:rPr lang="ro-RO" dirty="0"/>
              <a:t> </a:t>
            </a:r>
            <a:r>
              <a:rPr lang="en-US" dirty="0"/>
              <a:t>self-paced instruction and having own space.</a:t>
            </a:r>
            <a:endParaRPr lang="ro-RO" dirty="0"/>
          </a:p>
          <a:p>
            <a:endParaRPr lang="ro-RO" dirty="0"/>
          </a:p>
          <a:p>
            <a:endParaRPr lang="ro-RO" dirty="0"/>
          </a:p>
        </p:txBody>
      </p:sp>
    </p:spTree>
    <p:extLst>
      <p:ext uri="{BB962C8B-B14F-4D97-AF65-F5344CB8AC3E}">
        <p14:creationId xmlns:p14="http://schemas.microsoft.com/office/powerpoint/2010/main" val="25831914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normAutofit lnSpcReduction="10000"/>
          </a:bodyPr>
          <a:lstStyle/>
          <a:p>
            <a:endParaRPr lang="ro-RO" dirty="0" smtClean="0"/>
          </a:p>
          <a:p>
            <a:r>
              <a:rPr lang="en-US" dirty="0" smtClean="0"/>
              <a:t>Naturalistic </a:t>
            </a:r>
            <a:r>
              <a:rPr lang="en-US" dirty="0"/>
              <a:t>learner: intelligence related to observation </a:t>
            </a:r>
            <a:r>
              <a:rPr lang="en-US" dirty="0" smtClean="0"/>
              <a:t>and</a:t>
            </a:r>
            <a:r>
              <a:rPr lang="ro-RO" dirty="0" smtClean="0"/>
              <a:t> </a:t>
            </a:r>
            <a:r>
              <a:rPr lang="en-US" dirty="0"/>
              <a:t>awareness of the natural world and the patterns to be </a:t>
            </a:r>
            <a:r>
              <a:rPr lang="en-US" dirty="0" smtClean="0"/>
              <a:t>found</a:t>
            </a:r>
            <a:endParaRPr lang="ro-RO" dirty="0" smtClean="0"/>
          </a:p>
          <a:p>
            <a:endParaRPr lang="ro-RO" dirty="0"/>
          </a:p>
          <a:p>
            <a:r>
              <a:rPr lang="en-US" dirty="0" smtClean="0"/>
              <a:t>Likes </a:t>
            </a:r>
            <a:r>
              <a:rPr lang="en-US" dirty="0"/>
              <a:t>to: work outdoors, or at least close to </a:t>
            </a:r>
            <a:r>
              <a:rPr lang="en-US" dirty="0" smtClean="0"/>
              <a:t>the</a:t>
            </a:r>
            <a:r>
              <a:rPr lang="ro-RO" dirty="0" smtClean="0"/>
              <a:t> </a:t>
            </a:r>
            <a:r>
              <a:rPr lang="en-US" dirty="0"/>
              <a:t>natural environment </a:t>
            </a:r>
            <a:endParaRPr lang="ro-RO" dirty="0" smtClean="0"/>
          </a:p>
          <a:p>
            <a:endParaRPr lang="en-US" dirty="0"/>
          </a:p>
          <a:p>
            <a:r>
              <a:rPr lang="en-US" dirty="0" smtClean="0"/>
              <a:t>Is </a:t>
            </a:r>
            <a:r>
              <a:rPr lang="en-US" dirty="0"/>
              <a:t>good at: collecting </a:t>
            </a:r>
            <a:r>
              <a:rPr lang="en-US" dirty="0" smtClean="0"/>
              <a:t>and</a:t>
            </a:r>
            <a:r>
              <a:rPr lang="ro-RO" dirty="0" smtClean="0"/>
              <a:t> </a:t>
            </a:r>
            <a:r>
              <a:rPr lang="en-US" dirty="0"/>
              <a:t>there classifying, identifying natural </a:t>
            </a:r>
            <a:r>
              <a:rPr lang="en-US" dirty="0" err="1"/>
              <a:t>artefacts</a:t>
            </a:r>
            <a:r>
              <a:rPr lang="en-US" dirty="0"/>
              <a:t>. </a:t>
            </a:r>
            <a:endParaRPr lang="ro-RO" dirty="0"/>
          </a:p>
        </p:txBody>
      </p:sp>
    </p:spTree>
    <p:extLst>
      <p:ext uri="{BB962C8B-B14F-4D97-AF65-F5344CB8AC3E}">
        <p14:creationId xmlns:p14="http://schemas.microsoft.com/office/powerpoint/2010/main" val="235508765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dirty="0" smtClean="0"/>
          </a:p>
          <a:p>
            <a:endParaRPr lang="ro-RO" dirty="0"/>
          </a:p>
          <a:p>
            <a:r>
              <a:rPr lang="en-US" dirty="0" smtClean="0"/>
              <a:t>Learns best</a:t>
            </a:r>
            <a:r>
              <a:rPr lang="ro-RO" dirty="0" smtClean="0"/>
              <a:t> </a:t>
            </a:r>
            <a:r>
              <a:rPr lang="en-US" dirty="0" smtClean="0"/>
              <a:t>by</a:t>
            </a:r>
            <a:r>
              <a:rPr lang="en-US" dirty="0"/>
              <a:t>: working outdoors, relating classroom ideas </a:t>
            </a:r>
            <a:r>
              <a:rPr lang="en-US" dirty="0" smtClean="0"/>
              <a:t>and</a:t>
            </a:r>
            <a:r>
              <a:rPr lang="ro-RO" dirty="0" smtClean="0"/>
              <a:t> </a:t>
            </a:r>
            <a:r>
              <a:rPr lang="en-US" dirty="0" smtClean="0"/>
              <a:t>activities </a:t>
            </a:r>
            <a:r>
              <a:rPr lang="en-US" dirty="0"/>
              <a:t>to the natural world.</a:t>
            </a:r>
            <a:endParaRPr lang="ro-RO" dirty="0"/>
          </a:p>
        </p:txBody>
      </p:sp>
    </p:spTree>
    <p:extLst>
      <p:ext uri="{BB962C8B-B14F-4D97-AF65-F5344CB8AC3E}">
        <p14:creationId xmlns:p14="http://schemas.microsoft.com/office/powerpoint/2010/main" val="4944399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lme">
  <a:themeElements>
    <a:clrScheme name="Culm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Culm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lm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1871</TotalTime>
  <Words>4038</Words>
  <Application>Microsoft Office PowerPoint</Application>
  <PresentationFormat>On-screen Show (4:3)</PresentationFormat>
  <Paragraphs>650</Paragraphs>
  <Slides>133</Slides>
  <Notes>0</Notes>
  <HiddenSlides>0</HiddenSlides>
  <MMClips>0</MMClips>
  <ScaleCrop>false</ScaleCrop>
  <HeadingPairs>
    <vt:vector size="4" baseType="variant">
      <vt:variant>
        <vt:lpstr>Theme</vt:lpstr>
      </vt:variant>
      <vt:variant>
        <vt:i4>1</vt:i4>
      </vt:variant>
      <vt:variant>
        <vt:lpstr>Slide Titles</vt:lpstr>
      </vt:variant>
      <vt:variant>
        <vt:i4>133</vt:i4>
      </vt:variant>
    </vt:vector>
  </HeadingPairs>
  <TitlesOfParts>
    <vt:vector size="134" baseType="lpstr">
      <vt:lpstr>Culme</vt:lpstr>
      <vt:lpstr>ALAN PRITCHARD</vt:lpstr>
      <vt:lpstr>Definiţii ale învăţării</vt:lpstr>
      <vt:lpstr>PowerPoint Presentation</vt:lpstr>
      <vt:lpstr>PowerPoint Presentation</vt:lpstr>
      <vt:lpstr>BEHAVIORISM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CONSTRUCTIVISMUL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TEORIA SCHEMEI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ZPD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TEORIA INTELIGENŢELOR MULTIPLE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Styles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Intelligence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ALAN PRITCHARD</dc:title>
  <dc:creator>helen</dc:creator>
  <cp:lastModifiedBy>user</cp:lastModifiedBy>
  <cp:revision>87</cp:revision>
  <dcterms:created xsi:type="dcterms:W3CDTF">2016-04-22T07:04:11Z</dcterms:created>
  <dcterms:modified xsi:type="dcterms:W3CDTF">2016-06-23T09:48:59Z</dcterms:modified>
</cp:coreProperties>
</file>