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7" r:id="rId3"/>
    <p:sldId id="258" r:id="rId4"/>
    <p:sldId id="263" r:id="rId5"/>
    <p:sldId id="264" r:id="rId6"/>
    <p:sldId id="266" r:id="rId7"/>
    <p:sldId id="259" r:id="rId8"/>
    <p:sldId id="280" r:id="rId9"/>
    <p:sldId id="265" r:id="rId10"/>
    <p:sldId id="260" r:id="rId11"/>
    <p:sldId id="261" r:id="rId12"/>
    <p:sldId id="269" r:id="rId13"/>
    <p:sldId id="268" r:id="rId14"/>
    <p:sldId id="270" r:id="rId15"/>
    <p:sldId id="271" r:id="rId16"/>
    <p:sldId id="272" r:id="rId17"/>
    <p:sldId id="262" r:id="rId18"/>
    <p:sldId id="273" r:id="rId19"/>
    <p:sldId id="274" r:id="rId20"/>
    <p:sldId id="275" r:id="rId21"/>
    <p:sldId id="276" r:id="rId22"/>
    <p:sldId id="279" r:id="rId23"/>
    <p:sldId id="277" r:id="rId24"/>
    <p:sldId id="278"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D8BD707-D9CF-40AE-B4C6-C98DA3205C09}" type="datetimeFigureOut">
              <a:rPr lang="en-US" smtClean="0"/>
              <a:pPr/>
              <a:t>6/30/2016</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B6F15528-21DE-4FAA-801E-634DDDAF4B2B}"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6/30/2016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6/30/2016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6/30/2016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6/30/2016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6/30/2016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6/30/2016</a:t>
            </a:fld>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6/30/2016</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6/30/2016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1D8BD707-D9CF-40AE-B4C6-C98DA3205C09}" type="datetimeFigureOut">
              <a:rPr lang="en-US" smtClean="0"/>
              <a:pPr/>
              <a:t>6/30/2016</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materiale%20curriculum%20grad%20II/cercetare/2%20anexe%20sociometric.doc"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1999" y="2362200"/>
            <a:ext cx="3657601" cy="2048436"/>
          </a:xfrm>
        </p:spPr>
        <p:txBody>
          <a:bodyPr>
            <a:normAutofit/>
          </a:bodyPr>
          <a:lstStyle/>
          <a:p>
            <a:r>
              <a:rPr lang="en-US" dirty="0" err="1" smtClean="0"/>
              <a:t>Metodologia</a:t>
            </a:r>
            <a:r>
              <a:rPr lang="en-US" dirty="0" smtClean="0"/>
              <a:t> </a:t>
            </a:r>
            <a:r>
              <a:rPr lang="en-US" dirty="0" err="1" smtClean="0"/>
              <a:t>cercet</a:t>
            </a:r>
            <a:r>
              <a:rPr lang="ro-RO" dirty="0" smtClean="0"/>
              <a:t>ă</a:t>
            </a:r>
            <a:r>
              <a:rPr lang="en-US" dirty="0" err="1" smtClean="0"/>
              <a:t>rii</a:t>
            </a:r>
            <a:r>
              <a:rPr lang="en-US" dirty="0" smtClean="0"/>
              <a:t> </a:t>
            </a:r>
            <a:r>
              <a:rPr lang="ro-RO" dirty="0"/>
              <a:t>î</a:t>
            </a:r>
            <a:r>
              <a:rPr lang="en-US" dirty="0" smtClean="0"/>
              <a:t>n </a:t>
            </a:r>
            <a:r>
              <a:rPr lang="ro-RO" dirty="0" smtClean="0"/>
              <a:t>ș</a:t>
            </a:r>
            <a:r>
              <a:rPr lang="en-US" dirty="0" err="1" smtClean="0"/>
              <a:t>tiin</a:t>
            </a:r>
            <a:r>
              <a:rPr lang="ro-RO" dirty="0" smtClean="0"/>
              <a:t>ț</a:t>
            </a:r>
            <a:r>
              <a:rPr lang="en-US" dirty="0" err="1" smtClean="0"/>
              <a:t>ele</a:t>
            </a:r>
            <a:r>
              <a:rPr lang="en-US" dirty="0" smtClean="0"/>
              <a:t> </a:t>
            </a:r>
            <a:r>
              <a:rPr lang="en-US" dirty="0" err="1" smtClean="0"/>
              <a:t>educa</a:t>
            </a:r>
            <a:r>
              <a:rPr lang="ro-RO" dirty="0" smtClean="0"/>
              <a:t>ț</a:t>
            </a:r>
            <a:r>
              <a:rPr lang="en-US" dirty="0" err="1" smtClean="0"/>
              <a:t>iei</a:t>
            </a:r>
            <a:endParaRPr lang="en-US" dirty="0"/>
          </a:p>
        </p:txBody>
      </p:sp>
      <p:sp>
        <p:nvSpPr>
          <p:cNvPr id="3" name="Subtitle 2"/>
          <p:cNvSpPr>
            <a:spLocks noGrp="1"/>
          </p:cNvSpPr>
          <p:nvPr>
            <p:ph type="subTitle" idx="1"/>
          </p:nvPr>
        </p:nvSpPr>
        <p:spPr/>
        <p:txBody>
          <a:bodyPr/>
          <a:lstStyle/>
          <a:p>
            <a:r>
              <a:rPr lang="en-US" dirty="0" smtClean="0"/>
              <a:t>Conf. </a:t>
            </a:r>
            <a:r>
              <a:rPr lang="en-US" dirty="0" err="1" smtClean="0"/>
              <a:t>univ.</a:t>
            </a:r>
            <a:r>
              <a:rPr lang="en-US" dirty="0" smtClean="0"/>
              <a:t> dr. </a:t>
            </a:r>
            <a:r>
              <a:rPr lang="en-US" dirty="0" err="1" smtClean="0"/>
              <a:t>Simona</a:t>
            </a:r>
            <a:r>
              <a:rPr lang="en-US" dirty="0" smtClean="0"/>
              <a:t> </a:t>
            </a:r>
            <a:r>
              <a:rPr lang="en-US" dirty="0" err="1" smtClean="0"/>
              <a:t>Eftimie</a:t>
            </a:r>
            <a:endParaRPr lang="en-US" dirty="0"/>
          </a:p>
        </p:txBody>
      </p:sp>
    </p:spTree>
    <p:extLst>
      <p:ext uri="{BB962C8B-B14F-4D97-AF65-F5344CB8AC3E}">
        <p14:creationId xmlns:p14="http://schemas.microsoft.com/office/powerpoint/2010/main" val="11324320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Tipuri</a:t>
            </a:r>
            <a:r>
              <a:rPr lang="en-US" b="1" dirty="0"/>
              <a:t> de </a:t>
            </a:r>
            <a:r>
              <a:rPr lang="en-US" b="1" dirty="0" err="1"/>
              <a:t>cercetare</a:t>
            </a:r>
            <a:endParaRPr lang="en-US" b="1"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86474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normAutofit fontScale="90000"/>
          </a:bodyPr>
          <a:lstStyle/>
          <a:p>
            <a:r>
              <a:rPr lang="en-US" dirty="0" err="1" smtClean="0"/>
              <a:t>Tipuri</a:t>
            </a:r>
            <a:r>
              <a:rPr lang="en-US" dirty="0" smtClean="0"/>
              <a:t> de </a:t>
            </a:r>
            <a:r>
              <a:rPr lang="en-US" dirty="0" err="1" smtClean="0"/>
              <a:t>cercetare</a:t>
            </a:r>
            <a:r>
              <a:rPr lang="en-US" dirty="0" smtClean="0"/>
              <a:t> (dup</a:t>
            </a:r>
            <a:r>
              <a:rPr lang="ro-RO" dirty="0" smtClean="0"/>
              <a:t>ă</a:t>
            </a:r>
            <a:r>
              <a:rPr lang="en-US" dirty="0" smtClean="0"/>
              <a:t> </a:t>
            </a:r>
            <a:r>
              <a:rPr lang="en-US" dirty="0" err="1" smtClean="0"/>
              <a:t>metodologia</a:t>
            </a:r>
            <a:r>
              <a:rPr lang="en-US" dirty="0" smtClean="0"/>
              <a:t> </a:t>
            </a:r>
            <a:r>
              <a:rPr lang="en-US" dirty="0" err="1" smtClean="0"/>
              <a:t>folosit</a:t>
            </a:r>
            <a:r>
              <a:rPr lang="ro-RO" dirty="0" smtClean="0"/>
              <a:t>ă</a:t>
            </a:r>
            <a:r>
              <a:rPr lang="en-US" dirty="0" smtClean="0"/>
              <a:t>)</a:t>
            </a:r>
          </a:p>
        </p:txBody>
      </p:sp>
      <p:sp>
        <p:nvSpPr>
          <p:cNvPr id="44035" name="Content Placeholder 2"/>
          <p:cNvSpPr>
            <a:spLocks noGrp="1"/>
          </p:cNvSpPr>
          <p:nvPr>
            <p:ph idx="1"/>
          </p:nvPr>
        </p:nvSpPr>
        <p:spPr>
          <a:xfrm>
            <a:off x="1043492" y="2323652"/>
            <a:ext cx="7490908" cy="4000948"/>
          </a:xfrm>
        </p:spPr>
        <p:txBody>
          <a:bodyPr>
            <a:normAutofit/>
          </a:bodyPr>
          <a:lstStyle/>
          <a:p>
            <a:pPr lvl="1"/>
            <a:r>
              <a:rPr lang="en-US" sz="2400" b="1" dirty="0" err="1" smtClean="0">
                <a:latin typeface="Arial Narrow" pitchFamily="34" charset="0"/>
              </a:rPr>
              <a:t>Cercet</a:t>
            </a:r>
            <a:r>
              <a:rPr lang="ro-RO" sz="2400" b="1" dirty="0" smtClean="0">
                <a:latin typeface="Arial Narrow" pitchFamily="34" charset="0"/>
              </a:rPr>
              <a:t>ări</a:t>
            </a:r>
            <a:r>
              <a:rPr lang="en-US" sz="2400" b="1" dirty="0" smtClean="0">
                <a:latin typeface="Arial Narrow" pitchFamily="34" charset="0"/>
              </a:rPr>
              <a:t> </a:t>
            </a:r>
            <a:r>
              <a:rPr lang="en-US" sz="2400" b="1" dirty="0" err="1" smtClean="0">
                <a:latin typeface="Arial Narrow" pitchFamily="34" charset="0"/>
              </a:rPr>
              <a:t>observa</a:t>
            </a:r>
            <a:r>
              <a:rPr lang="ro-RO" sz="2400" b="1" dirty="0">
                <a:latin typeface="Arial Narrow" pitchFamily="34" charset="0"/>
              </a:rPr>
              <a:t>ț</a:t>
            </a:r>
            <a:r>
              <a:rPr lang="en-US" sz="2400" b="1" dirty="0" err="1" smtClean="0">
                <a:latin typeface="Arial Narrow" pitchFamily="34" charset="0"/>
              </a:rPr>
              <a:t>ionale</a:t>
            </a:r>
            <a:r>
              <a:rPr lang="en-US" sz="2400" b="1" dirty="0" smtClean="0">
                <a:latin typeface="Arial Narrow" pitchFamily="34" charset="0"/>
              </a:rPr>
              <a:t> / </a:t>
            </a:r>
            <a:r>
              <a:rPr lang="en-US" sz="2400" b="1" dirty="0" err="1" smtClean="0">
                <a:latin typeface="Arial Narrow" pitchFamily="34" charset="0"/>
              </a:rPr>
              <a:t>neexperimentale</a:t>
            </a:r>
            <a:r>
              <a:rPr lang="en-US" sz="2400" b="1" dirty="0" smtClean="0">
                <a:latin typeface="Arial Narrow" pitchFamily="34" charset="0"/>
              </a:rPr>
              <a:t> / </a:t>
            </a:r>
            <a:r>
              <a:rPr lang="en-US" sz="2400" b="1" dirty="0" err="1" smtClean="0">
                <a:latin typeface="Arial Narrow" pitchFamily="34" charset="0"/>
              </a:rPr>
              <a:t>constatative</a:t>
            </a:r>
            <a:r>
              <a:rPr lang="en-US" sz="2400" dirty="0" smtClean="0">
                <a:latin typeface="Arial Narrow" pitchFamily="34" charset="0"/>
              </a:rPr>
              <a:t> – </a:t>
            </a:r>
            <a:r>
              <a:rPr lang="it-IT" sz="2400" dirty="0" smtClean="0">
                <a:latin typeface="Arial Narrow" pitchFamily="34" charset="0"/>
              </a:rPr>
              <a:t>Profesorul – cercetator urmareste aspecte ale propriei sale activitati, </a:t>
            </a:r>
            <a:r>
              <a:rPr lang="en-US" sz="2400" dirty="0" err="1" smtClean="0">
                <a:latin typeface="Arial Narrow" pitchFamily="34" charset="0"/>
              </a:rPr>
              <a:t>desprinde</a:t>
            </a:r>
            <a:r>
              <a:rPr lang="en-US" sz="2400" dirty="0" smtClean="0">
                <a:latin typeface="Arial Narrow" pitchFamily="34" charset="0"/>
              </a:rPr>
              <a:t> </a:t>
            </a:r>
            <a:r>
              <a:rPr lang="en-US" sz="2400" dirty="0" err="1" smtClean="0">
                <a:latin typeface="Arial Narrow" pitchFamily="34" charset="0"/>
              </a:rPr>
              <a:t>anumite</a:t>
            </a:r>
            <a:r>
              <a:rPr lang="en-US" sz="2400" dirty="0" smtClean="0">
                <a:latin typeface="Arial Narrow" pitchFamily="34" charset="0"/>
              </a:rPr>
              <a:t> </a:t>
            </a:r>
            <a:r>
              <a:rPr lang="en-US" sz="2400" dirty="0" err="1" smtClean="0">
                <a:latin typeface="Arial Narrow" pitchFamily="34" charset="0"/>
              </a:rPr>
              <a:t>constatari</a:t>
            </a:r>
            <a:r>
              <a:rPr lang="en-US" sz="2400" dirty="0" smtClean="0">
                <a:latin typeface="Arial Narrow" pitchFamily="34" charset="0"/>
              </a:rPr>
              <a:t> </a:t>
            </a:r>
            <a:r>
              <a:rPr lang="en-US" sz="2400" dirty="0" err="1" smtClean="0">
                <a:latin typeface="Arial Narrow" pitchFamily="34" charset="0"/>
              </a:rPr>
              <a:t>si</a:t>
            </a:r>
            <a:r>
              <a:rPr lang="en-US" sz="2400" dirty="0" smtClean="0">
                <a:latin typeface="Arial Narrow" pitchFamily="34" charset="0"/>
              </a:rPr>
              <a:t> </a:t>
            </a:r>
            <a:r>
              <a:rPr lang="en-US" sz="2400" dirty="0" err="1" smtClean="0">
                <a:latin typeface="Arial Narrow" pitchFamily="34" charset="0"/>
              </a:rPr>
              <a:t>concluzii</a:t>
            </a:r>
            <a:r>
              <a:rPr lang="en-US" sz="2400" dirty="0" smtClean="0">
                <a:latin typeface="Arial Narrow" pitchFamily="34" charset="0"/>
              </a:rPr>
              <a:t> de </a:t>
            </a:r>
            <a:r>
              <a:rPr lang="en-US" sz="2400" dirty="0" err="1" smtClean="0">
                <a:latin typeface="Arial Narrow" pitchFamily="34" charset="0"/>
              </a:rPr>
              <a:t>natura</a:t>
            </a:r>
            <a:r>
              <a:rPr lang="en-US" sz="2400" dirty="0" smtClean="0">
                <a:latin typeface="Arial Narrow" pitchFamily="34" charset="0"/>
              </a:rPr>
              <a:t> </a:t>
            </a:r>
            <a:r>
              <a:rPr lang="en-US" sz="2400" dirty="0" err="1" smtClean="0">
                <a:latin typeface="Arial Narrow" pitchFamily="34" charset="0"/>
              </a:rPr>
              <a:t>pedagogica</a:t>
            </a:r>
            <a:r>
              <a:rPr lang="en-US" sz="2400" dirty="0" smtClean="0">
                <a:latin typeface="Arial Narrow" pitchFamily="34" charset="0"/>
              </a:rPr>
              <a:t>.</a:t>
            </a:r>
          </a:p>
          <a:p>
            <a:pPr lvl="1"/>
            <a:endParaRPr lang="en-US" sz="2400" dirty="0" smtClean="0">
              <a:latin typeface="Arial Narrow" pitchFamily="34" charset="0"/>
            </a:endParaRPr>
          </a:p>
          <a:p>
            <a:pPr lvl="1"/>
            <a:r>
              <a:rPr lang="en-US" sz="2400" b="1" dirty="0" err="1" smtClean="0">
                <a:latin typeface="Arial Narrow" pitchFamily="34" charset="0"/>
              </a:rPr>
              <a:t>Cercet</a:t>
            </a:r>
            <a:r>
              <a:rPr lang="ro-RO" sz="2400" b="1" dirty="0">
                <a:latin typeface="Arial Narrow" pitchFamily="34" charset="0"/>
              </a:rPr>
              <a:t>ă</a:t>
            </a:r>
            <a:r>
              <a:rPr lang="en-US" sz="2400" b="1" dirty="0" err="1" smtClean="0">
                <a:latin typeface="Arial Narrow" pitchFamily="34" charset="0"/>
              </a:rPr>
              <a:t>ri</a:t>
            </a:r>
            <a:r>
              <a:rPr lang="en-US" sz="2400" b="1" dirty="0" smtClean="0">
                <a:latin typeface="Arial Narrow" pitchFamily="34" charset="0"/>
              </a:rPr>
              <a:t> </a:t>
            </a:r>
            <a:r>
              <a:rPr lang="en-US" sz="2400" b="1" dirty="0" err="1" smtClean="0">
                <a:latin typeface="Arial Narrow" pitchFamily="34" charset="0"/>
              </a:rPr>
              <a:t>experimentale</a:t>
            </a:r>
            <a:r>
              <a:rPr lang="en-US" sz="2400" b="1" dirty="0" smtClean="0">
                <a:latin typeface="Arial Narrow" pitchFamily="34" charset="0"/>
              </a:rPr>
              <a:t> </a:t>
            </a:r>
            <a:r>
              <a:rPr lang="en-US" sz="2400" dirty="0" smtClean="0">
                <a:latin typeface="Arial Narrow" pitchFamily="34" charset="0"/>
              </a:rPr>
              <a:t>– </a:t>
            </a:r>
            <a:r>
              <a:rPr lang="it-IT" sz="2400" dirty="0" smtClean="0">
                <a:latin typeface="Arial Narrow" pitchFamily="34" charset="0"/>
              </a:rPr>
              <a:t>declansarea actiunii educationale originale, rezultatele </a:t>
            </a:r>
            <a:r>
              <a:rPr lang="en-US" sz="2400" dirty="0" err="1" smtClean="0">
                <a:latin typeface="Arial Narrow" pitchFamily="34" charset="0"/>
              </a:rPr>
              <a:t>acestora</a:t>
            </a:r>
            <a:r>
              <a:rPr lang="en-US" sz="2400" dirty="0" smtClean="0">
                <a:latin typeface="Arial Narrow" pitchFamily="34" charset="0"/>
              </a:rPr>
              <a:t> </a:t>
            </a:r>
            <a:r>
              <a:rPr lang="en-US" sz="2400" dirty="0" err="1" smtClean="0">
                <a:latin typeface="Arial Narrow" pitchFamily="34" charset="0"/>
              </a:rPr>
              <a:t>fiind</a:t>
            </a:r>
            <a:r>
              <a:rPr lang="en-US" sz="2400" dirty="0" smtClean="0">
                <a:latin typeface="Arial Narrow" pitchFamily="34" charset="0"/>
              </a:rPr>
              <a:t> </a:t>
            </a:r>
            <a:r>
              <a:rPr lang="en-US" sz="2400" dirty="0" err="1" smtClean="0">
                <a:latin typeface="Arial Narrow" pitchFamily="34" charset="0"/>
              </a:rPr>
              <a:t>înregistrate</a:t>
            </a:r>
            <a:r>
              <a:rPr lang="en-US" sz="2400" dirty="0" smtClean="0">
                <a:latin typeface="Arial Narrow" pitchFamily="34" charset="0"/>
              </a:rPr>
              <a:t> </a:t>
            </a:r>
            <a:r>
              <a:rPr lang="en-US" sz="2400" dirty="0" err="1" smtClean="0">
                <a:latin typeface="Arial Narrow" pitchFamily="34" charset="0"/>
              </a:rPr>
              <a:t>si</a:t>
            </a:r>
            <a:r>
              <a:rPr lang="en-US" sz="2400" dirty="0" smtClean="0">
                <a:latin typeface="Arial Narrow" pitchFamily="34" charset="0"/>
              </a:rPr>
              <a:t> </a:t>
            </a:r>
            <a:r>
              <a:rPr lang="en-US" sz="2400" dirty="0" err="1" smtClean="0">
                <a:latin typeface="Arial Narrow" pitchFamily="34" charset="0"/>
              </a:rPr>
              <a:t>prelucrate</a:t>
            </a:r>
            <a:r>
              <a:rPr lang="en-US" sz="2400" dirty="0" smtClean="0">
                <a:latin typeface="Arial Narrow" pitchFamily="34" charset="0"/>
              </a:rPr>
              <a:t> </a:t>
            </a:r>
            <a:r>
              <a:rPr lang="en-US" sz="2400" dirty="0" err="1" smtClean="0">
                <a:latin typeface="Arial Narrow" pitchFamily="34" charset="0"/>
              </a:rPr>
              <a:t>pentru</a:t>
            </a:r>
            <a:r>
              <a:rPr lang="en-US" sz="2400" dirty="0" smtClean="0">
                <a:latin typeface="Arial Narrow" pitchFamily="34" charset="0"/>
              </a:rPr>
              <a:t> a </a:t>
            </a:r>
            <a:r>
              <a:rPr lang="en-US" sz="2400" dirty="0" err="1" smtClean="0">
                <a:latin typeface="Arial Narrow" pitchFamily="34" charset="0"/>
              </a:rPr>
              <a:t>demonstra</a:t>
            </a:r>
            <a:r>
              <a:rPr lang="en-US" sz="2400" dirty="0" smtClean="0">
                <a:latin typeface="Arial Narrow" pitchFamily="34" charset="0"/>
              </a:rPr>
              <a:t> </a:t>
            </a:r>
            <a:r>
              <a:rPr lang="en-US" sz="2400" dirty="0" err="1" smtClean="0">
                <a:latin typeface="Arial Narrow" pitchFamily="34" charset="0"/>
              </a:rPr>
              <a:t>eficienta</a:t>
            </a:r>
            <a:r>
              <a:rPr lang="en-US" sz="2400" dirty="0" smtClean="0">
                <a:latin typeface="Arial Narrow" pitchFamily="34" charset="0"/>
              </a:rPr>
              <a:t> </a:t>
            </a:r>
            <a:r>
              <a:rPr lang="en-US" sz="2400" dirty="0" err="1" smtClean="0">
                <a:latin typeface="Arial Narrow" pitchFamily="34" charset="0"/>
              </a:rPr>
              <a:t>lor</a:t>
            </a:r>
            <a:r>
              <a:rPr lang="en-US" sz="2400" dirty="0" smtClean="0">
                <a:latin typeface="Arial Narrow" pitchFamily="34" charset="0"/>
              </a:rPr>
              <a:t> </a:t>
            </a:r>
            <a:r>
              <a:rPr lang="en-US" sz="2400" dirty="0" err="1" smtClean="0">
                <a:latin typeface="Arial Narrow" pitchFamily="34" charset="0"/>
              </a:rPr>
              <a:t>educativa</a:t>
            </a:r>
            <a:r>
              <a:rPr lang="en-US" sz="2400" dirty="0" smtClean="0">
                <a:latin typeface="Arial Narrow" pitchFamily="34" charset="0"/>
              </a:rPr>
              <a:t>.</a:t>
            </a:r>
          </a:p>
        </p:txBody>
      </p:sp>
      <p:sp>
        <p:nvSpPr>
          <p:cNvPr id="44036" name="Date Placeholder 3"/>
          <p:cNvSpPr>
            <a:spLocks noGrp="1"/>
          </p:cNvSpPr>
          <p:nvPr>
            <p:ph type="dt" sz="half"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3D35E1D-B265-49D0-A2EB-CEE9029EB554}" type="datetime1">
              <a:rPr lang="ro-RO" altLang="en-US" smtClean="0"/>
              <a:pPr eaLnBrk="1" hangingPunct="1"/>
              <a:t>30.06.2016</a:t>
            </a:fld>
            <a:endParaRPr lang="en-US" altLang="en-US" dirty="0" smtClean="0"/>
          </a:p>
        </p:txBody>
      </p:sp>
      <p:sp>
        <p:nvSpPr>
          <p:cNvPr id="44037"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D71AE7C-2C66-494A-A129-E0B7C3C93D66}" type="slidenum">
              <a:rPr lang="en-US" altLang="en-US" smtClean="0"/>
              <a:pPr eaLnBrk="1" hangingPunct="1"/>
              <a:t>3</a:t>
            </a:fld>
            <a:endParaRPr lang="en-US" altLang="en-US" smtClean="0"/>
          </a:p>
        </p:txBody>
      </p:sp>
    </p:spTree>
    <p:extLst>
      <p:ext uri="{BB962C8B-B14F-4D97-AF65-F5344CB8AC3E}">
        <p14:creationId xmlns:p14="http://schemas.microsoft.com/office/powerpoint/2010/main" val="2279604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Tipuri</a:t>
            </a:r>
            <a:r>
              <a:rPr lang="en-US" dirty="0"/>
              <a:t> de </a:t>
            </a:r>
            <a:r>
              <a:rPr lang="en-US" dirty="0" err="1"/>
              <a:t>cercetare</a:t>
            </a:r>
            <a:r>
              <a:rPr lang="en-US" dirty="0"/>
              <a:t> (</a:t>
            </a:r>
            <a:r>
              <a:rPr lang="en-US" dirty="0" smtClean="0"/>
              <a:t>dup</a:t>
            </a:r>
            <a:r>
              <a:rPr lang="ro-RO" dirty="0" smtClean="0"/>
              <a:t>ă</a:t>
            </a:r>
            <a:r>
              <a:rPr lang="en-US" dirty="0" smtClean="0"/>
              <a:t> </a:t>
            </a:r>
            <a:r>
              <a:rPr lang="en-US" dirty="0" err="1" smtClean="0"/>
              <a:t>scop</a:t>
            </a:r>
            <a:r>
              <a:rPr lang="en-US" dirty="0" smtClean="0"/>
              <a:t> </a:t>
            </a:r>
            <a:r>
              <a:rPr lang="ro-RO" dirty="0" err="1"/>
              <a:t>ș</a:t>
            </a:r>
            <a:r>
              <a:rPr lang="en-US" dirty="0" smtClean="0"/>
              <a:t>i problematic</a:t>
            </a:r>
            <a:r>
              <a:rPr lang="ro-RO" dirty="0" smtClean="0"/>
              <a:t>ă</a:t>
            </a:r>
            <a:r>
              <a:rPr lang="en-US" dirty="0" smtClean="0"/>
              <a:t>)</a:t>
            </a:r>
            <a:endParaRPr lang="en-US" dirty="0"/>
          </a:p>
        </p:txBody>
      </p:sp>
      <p:sp>
        <p:nvSpPr>
          <p:cNvPr id="3" name="Content Placeholder 2"/>
          <p:cNvSpPr>
            <a:spLocks noGrp="1"/>
          </p:cNvSpPr>
          <p:nvPr>
            <p:ph idx="1"/>
          </p:nvPr>
        </p:nvSpPr>
        <p:spPr>
          <a:xfrm>
            <a:off x="1043492" y="2323652"/>
            <a:ext cx="7262308" cy="3924748"/>
          </a:xfrm>
        </p:spPr>
        <p:txBody>
          <a:bodyPr>
            <a:normAutofit/>
          </a:bodyPr>
          <a:lstStyle/>
          <a:p>
            <a:r>
              <a:rPr lang="en-US" b="1" dirty="0" err="1" smtClean="0">
                <a:latin typeface="Arial Narrow" pitchFamily="34" charset="0"/>
              </a:rPr>
              <a:t>Cercet</a:t>
            </a:r>
            <a:r>
              <a:rPr lang="ro-RO" dirty="0" err="1">
                <a:latin typeface="Arial Narrow" pitchFamily="34" charset="0"/>
              </a:rPr>
              <a:t>ă</a:t>
            </a:r>
            <a:r>
              <a:rPr lang="en-US" b="1" dirty="0" smtClean="0">
                <a:latin typeface="Arial Narrow" pitchFamily="34" charset="0"/>
              </a:rPr>
              <a:t>rile </a:t>
            </a:r>
            <a:r>
              <a:rPr lang="en-US" b="1" dirty="0" err="1">
                <a:latin typeface="Arial Narrow" pitchFamily="34" charset="0"/>
              </a:rPr>
              <a:t>teoretico</a:t>
            </a:r>
            <a:r>
              <a:rPr lang="en-US" b="1" dirty="0">
                <a:latin typeface="Arial Narrow" pitchFamily="34" charset="0"/>
              </a:rPr>
              <a:t> – </a:t>
            </a:r>
            <a:r>
              <a:rPr lang="en-US" b="1" dirty="0" err="1">
                <a:latin typeface="Arial Narrow" pitchFamily="34" charset="0"/>
              </a:rPr>
              <a:t>fundamentale</a:t>
            </a:r>
            <a:r>
              <a:rPr lang="en-US" b="1" dirty="0">
                <a:latin typeface="Arial Narrow" pitchFamily="34" charset="0"/>
              </a:rPr>
              <a:t> </a:t>
            </a:r>
            <a:r>
              <a:rPr lang="en-US" dirty="0" smtClean="0">
                <a:latin typeface="Arial Narrow" pitchFamily="34" charset="0"/>
              </a:rPr>
              <a:t>– </a:t>
            </a:r>
            <a:r>
              <a:rPr lang="en-US" dirty="0" err="1" smtClean="0">
                <a:latin typeface="Arial Narrow" pitchFamily="34" charset="0"/>
              </a:rPr>
              <a:t>deschid</a:t>
            </a:r>
            <a:r>
              <a:rPr lang="en-US" dirty="0" smtClean="0">
                <a:latin typeface="Arial Narrow" pitchFamily="34" charset="0"/>
              </a:rPr>
              <a:t> </a:t>
            </a:r>
            <a:r>
              <a:rPr lang="en-US" dirty="0" err="1">
                <a:latin typeface="Arial Narrow" pitchFamily="34" charset="0"/>
              </a:rPr>
              <a:t>noi</a:t>
            </a:r>
            <a:r>
              <a:rPr lang="en-US" dirty="0">
                <a:latin typeface="Arial Narrow" pitchFamily="34" charset="0"/>
              </a:rPr>
              <a:t> </a:t>
            </a:r>
            <a:r>
              <a:rPr lang="en-US" dirty="0" err="1">
                <a:latin typeface="Arial Narrow" pitchFamily="34" charset="0"/>
              </a:rPr>
              <a:t>orizonturi</a:t>
            </a:r>
            <a:r>
              <a:rPr lang="en-US" dirty="0">
                <a:latin typeface="Arial Narrow" pitchFamily="34" charset="0"/>
              </a:rPr>
              <a:t> </a:t>
            </a:r>
            <a:r>
              <a:rPr lang="en-US" dirty="0" err="1" smtClean="0">
                <a:latin typeface="Arial Narrow" pitchFamily="34" charset="0"/>
              </a:rPr>
              <a:t>asupra</a:t>
            </a:r>
            <a:r>
              <a:rPr lang="en-US" dirty="0" smtClean="0">
                <a:latin typeface="Arial Narrow" pitchFamily="34" charset="0"/>
              </a:rPr>
              <a:t>  </a:t>
            </a:r>
            <a:r>
              <a:rPr lang="en-US" dirty="0" err="1" smtClean="0">
                <a:latin typeface="Arial Narrow" pitchFamily="34" charset="0"/>
              </a:rPr>
              <a:t>fenomenului</a:t>
            </a:r>
            <a:r>
              <a:rPr lang="en-US" dirty="0" smtClean="0">
                <a:latin typeface="Arial Narrow" pitchFamily="34" charset="0"/>
              </a:rPr>
              <a:t> </a:t>
            </a:r>
            <a:r>
              <a:rPr lang="en-US" dirty="0" err="1" smtClean="0">
                <a:latin typeface="Arial Narrow" pitchFamily="34" charset="0"/>
              </a:rPr>
              <a:t>educa</a:t>
            </a:r>
            <a:r>
              <a:rPr lang="ro-RO" dirty="0" smtClean="0">
                <a:latin typeface="Arial Narrow" pitchFamily="34" charset="0"/>
              </a:rPr>
              <a:t>ț</a:t>
            </a:r>
            <a:r>
              <a:rPr lang="en-US" dirty="0" err="1" smtClean="0">
                <a:latin typeface="Arial Narrow" pitchFamily="34" charset="0"/>
              </a:rPr>
              <a:t>ional</a:t>
            </a:r>
            <a:endParaRPr lang="en-US" dirty="0" smtClean="0">
              <a:latin typeface="Arial Narrow" pitchFamily="34" charset="0"/>
            </a:endParaRPr>
          </a:p>
          <a:p>
            <a:pPr lvl="2"/>
            <a:r>
              <a:rPr lang="en-US" dirty="0" smtClean="0">
                <a:latin typeface="Arial Narrow" pitchFamily="34" charset="0"/>
              </a:rPr>
              <a:t>au </a:t>
            </a:r>
            <a:r>
              <a:rPr lang="en-US" dirty="0" err="1" smtClean="0">
                <a:latin typeface="Arial Narrow" pitchFamily="34" charset="0"/>
              </a:rPr>
              <a:t>caracter</a:t>
            </a:r>
            <a:r>
              <a:rPr lang="en-US" dirty="0" smtClean="0">
                <a:latin typeface="Arial Narrow" pitchFamily="34" charset="0"/>
              </a:rPr>
              <a:t> </a:t>
            </a:r>
            <a:r>
              <a:rPr lang="en-US" dirty="0" err="1" smtClean="0">
                <a:latin typeface="Arial Narrow" pitchFamily="34" charset="0"/>
              </a:rPr>
              <a:t>teoretic</a:t>
            </a:r>
            <a:r>
              <a:rPr lang="en-US" dirty="0" smtClean="0">
                <a:latin typeface="Arial Narrow" pitchFamily="34" charset="0"/>
              </a:rPr>
              <a:t>, </a:t>
            </a:r>
            <a:r>
              <a:rPr lang="en-US" dirty="0" err="1" smtClean="0">
                <a:latin typeface="Arial Narrow" pitchFamily="34" charset="0"/>
              </a:rPr>
              <a:t>fiind</a:t>
            </a:r>
            <a:r>
              <a:rPr lang="en-US" dirty="0" smtClean="0">
                <a:latin typeface="Arial Narrow" pitchFamily="34" charset="0"/>
              </a:rPr>
              <a:t>  </a:t>
            </a:r>
            <a:r>
              <a:rPr lang="en-US" dirty="0" err="1" smtClean="0">
                <a:latin typeface="Arial Narrow" pitchFamily="34" charset="0"/>
              </a:rPr>
              <a:t>întemeiate</a:t>
            </a:r>
            <a:r>
              <a:rPr lang="en-US" dirty="0" smtClean="0">
                <a:latin typeface="Arial Narrow" pitchFamily="34" charset="0"/>
              </a:rPr>
              <a:t> </a:t>
            </a:r>
            <a:r>
              <a:rPr lang="en-US" dirty="0" err="1">
                <a:latin typeface="Arial Narrow" pitchFamily="34" charset="0"/>
              </a:rPr>
              <a:t>pe</a:t>
            </a:r>
            <a:r>
              <a:rPr lang="en-US" dirty="0">
                <a:latin typeface="Arial Narrow" pitchFamily="34" charset="0"/>
              </a:rPr>
              <a:t> </a:t>
            </a:r>
            <a:r>
              <a:rPr lang="en-US" dirty="0" err="1">
                <a:latin typeface="Arial Narrow" pitchFamily="34" charset="0"/>
              </a:rPr>
              <a:t>argumente</a:t>
            </a:r>
            <a:r>
              <a:rPr lang="en-US" dirty="0">
                <a:latin typeface="Arial Narrow" pitchFamily="34" charset="0"/>
              </a:rPr>
              <a:t> rational – </a:t>
            </a:r>
            <a:r>
              <a:rPr lang="en-US" dirty="0" err="1" smtClean="0">
                <a:latin typeface="Arial Narrow" pitchFamily="34" charset="0"/>
              </a:rPr>
              <a:t>filozofice</a:t>
            </a:r>
            <a:r>
              <a:rPr lang="en-US" dirty="0">
                <a:latin typeface="Arial Narrow" pitchFamily="34" charset="0"/>
              </a:rPr>
              <a:t> </a:t>
            </a:r>
            <a:r>
              <a:rPr lang="en-US" dirty="0" err="1" smtClean="0">
                <a:latin typeface="Arial Narrow" pitchFamily="34" charset="0"/>
              </a:rPr>
              <a:t>si</a:t>
            </a:r>
            <a:r>
              <a:rPr lang="en-US" dirty="0" smtClean="0">
                <a:latin typeface="Arial Narrow" pitchFamily="34" charset="0"/>
              </a:rPr>
              <a:t> </a:t>
            </a:r>
            <a:r>
              <a:rPr lang="en-US" dirty="0" err="1" smtClean="0">
                <a:latin typeface="Arial Narrow" pitchFamily="34" charset="0"/>
              </a:rPr>
              <a:t>genereaza</a:t>
            </a:r>
            <a:r>
              <a:rPr lang="en-US" dirty="0" smtClean="0">
                <a:latin typeface="Arial Narrow" pitchFamily="34" charset="0"/>
              </a:rPr>
              <a:t> </a:t>
            </a:r>
            <a:r>
              <a:rPr lang="en-US" dirty="0" err="1">
                <a:latin typeface="Arial Narrow" pitchFamily="34" charset="0"/>
              </a:rPr>
              <a:t>investigatii</a:t>
            </a:r>
            <a:r>
              <a:rPr lang="en-US" dirty="0">
                <a:latin typeface="Arial Narrow" pitchFamily="34" charset="0"/>
              </a:rPr>
              <a:t> </a:t>
            </a:r>
            <a:r>
              <a:rPr lang="en-US" dirty="0" err="1">
                <a:latin typeface="Arial Narrow" pitchFamily="34" charset="0"/>
              </a:rPr>
              <a:t>concret</a:t>
            </a:r>
            <a:r>
              <a:rPr lang="en-US" dirty="0">
                <a:latin typeface="Arial Narrow" pitchFamily="34" charset="0"/>
              </a:rPr>
              <a:t> – </a:t>
            </a:r>
            <a:r>
              <a:rPr lang="en-US" dirty="0" err="1">
                <a:latin typeface="Arial Narrow" pitchFamily="34" charset="0"/>
              </a:rPr>
              <a:t>aplicative</a:t>
            </a:r>
            <a:r>
              <a:rPr lang="en-US" dirty="0">
                <a:latin typeface="Arial Narrow" pitchFamily="34" charset="0"/>
              </a:rPr>
              <a:t>.</a:t>
            </a:r>
          </a:p>
          <a:p>
            <a:r>
              <a:rPr lang="en-US" b="1" dirty="0" err="1" smtClean="0">
                <a:latin typeface="Arial Narrow" pitchFamily="34" charset="0"/>
              </a:rPr>
              <a:t>Cercet</a:t>
            </a:r>
            <a:r>
              <a:rPr lang="ro-RO" dirty="0" err="1">
                <a:latin typeface="Arial Narrow" pitchFamily="34" charset="0"/>
              </a:rPr>
              <a:t>ă</a:t>
            </a:r>
            <a:r>
              <a:rPr lang="en-US" b="1" dirty="0" smtClean="0">
                <a:latin typeface="Arial Narrow" pitchFamily="34" charset="0"/>
              </a:rPr>
              <a:t>rile </a:t>
            </a:r>
            <a:r>
              <a:rPr lang="en-US" b="1" dirty="0" err="1">
                <a:latin typeface="Arial Narrow" pitchFamily="34" charset="0"/>
              </a:rPr>
              <a:t>practic</a:t>
            </a:r>
            <a:r>
              <a:rPr lang="en-US" b="1" dirty="0">
                <a:latin typeface="Arial Narrow" pitchFamily="34" charset="0"/>
              </a:rPr>
              <a:t> – </a:t>
            </a:r>
            <a:r>
              <a:rPr lang="en-US" b="1" dirty="0" err="1">
                <a:latin typeface="Arial Narrow" pitchFamily="34" charset="0"/>
              </a:rPr>
              <a:t>aplicative</a:t>
            </a:r>
            <a:r>
              <a:rPr lang="en-US" b="1" dirty="0">
                <a:latin typeface="Arial Narrow" pitchFamily="34" charset="0"/>
              </a:rPr>
              <a:t> </a:t>
            </a:r>
            <a:r>
              <a:rPr lang="en-US" dirty="0">
                <a:latin typeface="Arial Narrow" pitchFamily="34" charset="0"/>
              </a:rPr>
              <a:t>– </a:t>
            </a:r>
            <a:r>
              <a:rPr lang="en-US" dirty="0" err="1" smtClean="0">
                <a:latin typeface="Arial Narrow" pitchFamily="34" charset="0"/>
              </a:rPr>
              <a:t>abordeaz</a:t>
            </a:r>
            <a:r>
              <a:rPr lang="ro-RO" dirty="0" smtClean="0">
                <a:latin typeface="Arial Narrow" pitchFamily="34" charset="0"/>
              </a:rPr>
              <a:t>ă</a:t>
            </a:r>
            <a:r>
              <a:rPr lang="en-US" dirty="0" smtClean="0">
                <a:latin typeface="Arial Narrow" pitchFamily="34" charset="0"/>
              </a:rPr>
              <a:t> o </a:t>
            </a:r>
            <a:r>
              <a:rPr lang="it-IT" dirty="0" smtClean="0">
                <a:latin typeface="Arial Narrow" pitchFamily="34" charset="0"/>
              </a:rPr>
              <a:t>problematic</a:t>
            </a:r>
            <a:r>
              <a:rPr lang="ro-RO" dirty="0" smtClean="0">
                <a:latin typeface="Arial Narrow" pitchFamily="34" charset="0"/>
              </a:rPr>
              <a:t>ă</a:t>
            </a:r>
            <a:r>
              <a:rPr lang="it-IT" dirty="0" smtClean="0">
                <a:latin typeface="Arial Narrow" pitchFamily="34" charset="0"/>
              </a:rPr>
              <a:t> </a:t>
            </a:r>
            <a:r>
              <a:rPr lang="it-IT" dirty="0">
                <a:latin typeface="Arial Narrow" pitchFamily="34" charset="0"/>
              </a:rPr>
              <a:t>mult mult mai restrânsa si </a:t>
            </a:r>
            <a:r>
              <a:rPr lang="it-IT" dirty="0" smtClean="0">
                <a:latin typeface="Arial Narrow" pitchFamily="34" charset="0"/>
              </a:rPr>
              <a:t>vizeaz</a:t>
            </a:r>
            <a:r>
              <a:rPr lang="ro-RO" dirty="0" smtClean="0">
                <a:latin typeface="Arial Narrow" pitchFamily="34" charset="0"/>
              </a:rPr>
              <a:t>ă</a:t>
            </a:r>
            <a:r>
              <a:rPr lang="it-IT" dirty="0" smtClean="0">
                <a:latin typeface="Arial Narrow" pitchFamily="34" charset="0"/>
              </a:rPr>
              <a:t> </a:t>
            </a:r>
            <a:r>
              <a:rPr lang="it-IT" dirty="0">
                <a:latin typeface="Arial Narrow" pitchFamily="34" charset="0"/>
              </a:rPr>
              <a:t>o </a:t>
            </a:r>
            <a:r>
              <a:rPr lang="it-IT" dirty="0" smtClean="0">
                <a:latin typeface="Arial Narrow" pitchFamily="34" charset="0"/>
              </a:rPr>
              <a:t>aplicabilitate </a:t>
            </a:r>
            <a:r>
              <a:rPr lang="en-US" dirty="0" err="1" smtClean="0">
                <a:latin typeface="Arial Narrow" pitchFamily="34" charset="0"/>
              </a:rPr>
              <a:t>practic</a:t>
            </a:r>
            <a:r>
              <a:rPr lang="ro-RO" dirty="0" smtClean="0">
                <a:latin typeface="Arial Narrow" pitchFamily="34" charset="0"/>
              </a:rPr>
              <a:t>ă</a:t>
            </a:r>
            <a:r>
              <a:rPr lang="en-US" dirty="0" smtClean="0">
                <a:latin typeface="Arial Narrow" pitchFamily="34" charset="0"/>
              </a:rPr>
              <a:t> </a:t>
            </a:r>
            <a:r>
              <a:rPr lang="en-US" dirty="0" err="1" smtClean="0">
                <a:latin typeface="Arial Narrow" pitchFamily="34" charset="0"/>
              </a:rPr>
              <a:t>imediat</a:t>
            </a:r>
            <a:r>
              <a:rPr lang="ro-RO" dirty="0" smtClean="0">
                <a:latin typeface="Arial Narrow" pitchFamily="34" charset="0"/>
              </a:rPr>
              <a:t>ă</a:t>
            </a:r>
            <a:r>
              <a:rPr lang="en-US" dirty="0" smtClean="0">
                <a:latin typeface="Arial Narrow" pitchFamily="34" charset="0"/>
              </a:rPr>
              <a:t>. </a:t>
            </a:r>
          </a:p>
          <a:p>
            <a:pPr lvl="2"/>
            <a:r>
              <a:rPr lang="en-US" dirty="0" smtClean="0">
                <a:latin typeface="Arial Narrow" pitchFamily="34" charset="0"/>
              </a:rPr>
              <a:t>se </a:t>
            </a:r>
            <a:r>
              <a:rPr lang="en-US" dirty="0" err="1" smtClean="0">
                <a:latin typeface="Arial Narrow" pitchFamily="34" charset="0"/>
              </a:rPr>
              <a:t>înscriu</a:t>
            </a:r>
            <a:r>
              <a:rPr lang="en-US" dirty="0" smtClean="0">
                <a:latin typeface="Arial Narrow" pitchFamily="34" charset="0"/>
              </a:rPr>
              <a:t> </a:t>
            </a:r>
            <a:r>
              <a:rPr lang="en-US" dirty="0" err="1" smtClean="0">
                <a:latin typeface="Arial Narrow" pitchFamily="34" charset="0"/>
              </a:rPr>
              <a:t>în</a:t>
            </a:r>
            <a:r>
              <a:rPr lang="en-US" dirty="0" smtClean="0">
                <a:latin typeface="Arial Narrow" pitchFamily="34" charset="0"/>
              </a:rPr>
              <a:t> </a:t>
            </a:r>
            <a:r>
              <a:rPr lang="en-US" dirty="0" err="1" smtClean="0">
                <a:latin typeface="Arial Narrow" pitchFamily="34" charset="0"/>
              </a:rPr>
              <a:t>perimetrul</a:t>
            </a:r>
            <a:r>
              <a:rPr lang="en-US" dirty="0" smtClean="0">
                <a:latin typeface="Arial Narrow" pitchFamily="34" charset="0"/>
              </a:rPr>
              <a:t> </a:t>
            </a:r>
            <a:r>
              <a:rPr lang="en-US" dirty="0" err="1">
                <a:latin typeface="Arial Narrow" pitchFamily="34" charset="0"/>
              </a:rPr>
              <a:t>activitatii</a:t>
            </a:r>
            <a:r>
              <a:rPr lang="en-US" dirty="0">
                <a:latin typeface="Arial Narrow" pitchFamily="34" charset="0"/>
              </a:rPr>
              <a:t> </a:t>
            </a:r>
            <a:r>
              <a:rPr lang="en-US" dirty="0" err="1">
                <a:latin typeface="Arial Narrow" pitchFamily="34" charset="0"/>
              </a:rPr>
              <a:t>instructiv</a:t>
            </a:r>
            <a:r>
              <a:rPr lang="en-US" dirty="0">
                <a:latin typeface="Arial Narrow" pitchFamily="34" charset="0"/>
              </a:rPr>
              <a:t> – educative practice </a:t>
            </a:r>
            <a:r>
              <a:rPr lang="en-US" dirty="0" err="1">
                <a:latin typeface="Arial Narrow" pitchFamily="34" charset="0"/>
              </a:rPr>
              <a:t>si</a:t>
            </a:r>
            <a:r>
              <a:rPr lang="en-US" dirty="0">
                <a:latin typeface="Arial Narrow" pitchFamily="34" charset="0"/>
              </a:rPr>
              <a:t> </a:t>
            </a:r>
            <a:r>
              <a:rPr lang="it-IT" dirty="0" smtClean="0">
                <a:latin typeface="Arial Narrow" pitchFamily="34" charset="0"/>
              </a:rPr>
              <a:t>contribuie </a:t>
            </a:r>
            <a:r>
              <a:rPr lang="it-IT" dirty="0">
                <a:latin typeface="Arial Narrow" pitchFamily="34" charset="0"/>
              </a:rPr>
              <a:t>la îmbunatatirea </a:t>
            </a:r>
            <a:r>
              <a:rPr lang="it-IT" dirty="0" smtClean="0">
                <a:latin typeface="Arial Narrow" pitchFamily="34" charset="0"/>
              </a:rPr>
              <a:t>si </a:t>
            </a:r>
            <a:r>
              <a:rPr lang="en-US" dirty="0" err="1" smtClean="0">
                <a:latin typeface="Arial Narrow" pitchFamily="34" charset="0"/>
              </a:rPr>
              <a:t>îmbogatirea</a:t>
            </a:r>
            <a:r>
              <a:rPr lang="en-US" dirty="0" smtClean="0">
                <a:latin typeface="Arial Narrow" pitchFamily="34" charset="0"/>
              </a:rPr>
              <a:t> </a:t>
            </a:r>
            <a:r>
              <a:rPr lang="en-US" dirty="0" err="1">
                <a:latin typeface="Arial Narrow" pitchFamily="34" charset="0"/>
              </a:rPr>
              <a:t>modalitatilor</a:t>
            </a:r>
            <a:r>
              <a:rPr lang="en-US" dirty="0">
                <a:latin typeface="Arial Narrow" pitchFamily="34" charset="0"/>
              </a:rPr>
              <a:t> concrete de </a:t>
            </a:r>
            <a:r>
              <a:rPr lang="en-US" dirty="0" err="1" smtClean="0">
                <a:latin typeface="Arial Narrow" pitchFamily="34" charset="0"/>
              </a:rPr>
              <a:t>actiune</a:t>
            </a:r>
            <a:endParaRPr lang="en-US" dirty="0">
              <a:latin typeface="Arial Narrow" pitchFamily="34" charset="0"/>
            </a:endParaRPr>
          </a:p>
        </p:txBody>
      </p:sp>
    </p:spTree>
    <p:extLst>
      <p:ext uri="{BB962C8B-B14F-4D97-AF65-F5344CB8AC3E}">
        <p14:creationId xmlns:p14="http://schemas.microsoft.com/office/powerpoint/2010/main" val="8431857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7024744" cy="1143000"/>
          </a:xfrm>
        </p:spPr>
        <p:txBody>
          <a:bodyPr>
            <a:normAutofit/>
          </a:bodyPr>
          <a:lstStyle/>
          <a:p>
            <a:r>
              <a:rPr lang="en-US" dirty="0" err="1"/>
              <a:t>Tipuri</a:t>
            </a:r>
            <a:r>
              <a:rPr lang="en-US" dirty="0"/>
              <a:t> de </a:t>
            </a:r>
            <a:r>
              <a:rPr lang="en-US" dirty="0" err="1" smtClean="0"/>
              <a:t>cercetare</a:t>
            </a:r>
            <a:endParaRPr lang="en-US" dirty="0"/>
          </a:p>
        </p:txBody>
      </p:sp>
      <p:sp>
        <p:nvSpPr>
          <p:cNvPr id="3" name="Content Placeholder 2"/>
          <p:cNvSpPr>
            <a:spLocks noGrp="1"/>
          </p:cNvSpPr>
          <p:nvPr>
            <p:ph idx="1"/>
          </p:nvPr>
        </p:nvSpPr>
        <p:spPr>
          <a:xfrm>
            <a:off x="1043492" y="2323652"/>
            <a:ext cx="7262308" cy="3924748"/>
          </a:xfrm>
        </p:spPr>
        <p:txBody>
          <a:bodyPr>
            <a:normAutofit fontScale="92500" lnSpcReduction="10000"/>
          </a:bodyPr>
          <a:lstStyle/>
          <a:p>
            <a:r>
              <a:rPr lang="it-IT" b="1" dirty="0">
                <a:latin typeface="Arial Narrow" pitchFamily="34" charset="0"/>
              </a:rPr>
              <a:t>Cercetarea </a:t>
            </a:r>
            <a:r>
              <a:rPr lang="it-IT" b="1" dirty="0" smtClean="0">
                <a:latin typeface="Arial Narrow" pitchFamily="34" charset="0"/>
              </a:rPr>
              <a:t>experimental</a:t>
            </a:r>
            <a:r>
              <a:rPr lang="ro-RO" b="1" dirty="0" smtClean="0">
                <a:latin typeface="Arial Narrow" pitchFamily="34" charset="0"/>
              </a:rPr>
              <a:t>ă</a:t>
            </a:r>
            <a:r>
              <a:rPr lang="it-IT" b="1" dirty="0" smtClean="0">
                <a:latin typeface="Arial Narrow" pitchFamily="34" charset="0"/>
              </a:rPr>
              <a:t> </a:t>
            </a:r>
            <a:r>
              <a:rPr lang="it-IT" dirty="0">
                <a:latin typeface="Arial Narrow" pitchFamily="34" charset="0"/>
              </a:rPr>
              <a:t>– cercetatorul intervine </a:t>
            </a:r>
            <a:r>
              <a:rPr lang="it-IT" dirty="0" smtClean="0">
                <a:latin typeface="Arial Narrow" pitchFamily="34" charset="0"/>
              </a:rPr>
              <a:t>în </a:t>
            </a:r>
            <a:r>
              <a:rPr lang="en-US" dirty="0" err="1" smtClean="0">
                <a:latin typeface="Arial Narrow" pitchFamily="34" charset="0"/>
              </a:rPr>
              <a:t>situatia</a:t>
            </a:r>
            <a:r>
              <a:rPr lang="en-US" dirty="0" smtClean="0">
                <a:latin typeface="Arial Narrow" pitchFamily="34" charset="0"/>
              </a:rPr>
              <a:t> </a:t>
            </a:r>
            <a:r>
              <a:rPr lang="en-US" dirty="0" err="1">
                <a:latin typeface="Arial Narrow" pitchFamily="34" charset="0"/>
              </a:rPr>
              <a:t>educationala</a:t>
            </a:r>
            <a:r>
              <a:rPr lang="en-US" dirty="0">
                <a:latin typeface="Arial Narrow" pitchFamily="34" charset="0"/>
              </a:rPr>
              <a:t> </a:t>
            </a:r>
            <a:r>
              <a:rPr lang="en-US" dirty="0" err="1">
                <a:latin typeface="Arial Narrow" pitchFamily="34" charset="0"/>
              </a:rPr>
              <a:t>prin</a:t>
            </a:r>
            <a:r>
              <a:rPr lang="en-US" dirty="0">
                <a:latin typeface="Arial Narrow" pitchFamily="34" charset="0"/>
              </a:rPr>
              <a:t> </a:t>
            </a:r>
            <a:r>
              <a:rPr lang="en-US" dirty="0" err="1">
                <a:latin typeface="Arial Narrow" pitchFamily="34" charset="0"/>
              </a:rPr>
              <a:t>manipularea</a:t>
            </a:r>
            <a:r>
              <a:rPr lang="en-US" dirty="0">
                <a:latin typeface="Arial Narrow" pitchFamily="34" charset="0"/>
              </a:rPr>
              <a:t> </a:t>
            </a:r>
            <a:r>
              <a:rPr lang="en-US" dirty="0" err="1">
                <a:latin typeface="Arial Narrow" pitchFamily="34" charset="0"/>
              </a:rPr>
              <a:t>variabilelor</a:t>
            </a:r>
            <a:r>
              <a:rPr lang="en-US" dirty="0">
                <a:latin typeface="Arial Narrow" pitchFamily="34" charset="0"/>
              </a:rPr>
              <a:t> </a:t>
            </a:r>
            <a:r>
              <a:rPr lang="en-US" dirty="0" err="1" smtClean="0">
                <a:latin typeface="Arial Narrow" pitchFamily="34" charset="0"/>
              </a:rPr>
              <a:t>independente</a:t>
            </a:r>
            <a:r>
              <a:rPr lang="en-US" dirty="0">
                <a:latin typeface="Arial Narrow" pitchFamily="34" charset="0"/>
              </a:rPr>
              <a:t> </a:t>
            </a:r>
            <a:r>
              <a:rPr lang="en-US" dirty="0" err="1" smtClean="0">
                <a:latin typeface="Arial Narrow" pitchFamily="34" charset="0"/>
              </a:rPr>
              <a:t>si</a:t>
            </a:r>
            <a:r>
              <a:rPr lang="en-US" dirty="0" smtClean="0">
                <a:latin typeface="Arial Narrow" pitchFamily="34" charset="0"/>
              </a:rPr>
              <a:t> </a:t>
            </a:r>
            <a:r>
              <a:rPr lang="en-US" dirty="0" err="1">
                <a:latin typeface="Arial Narrow" pitchFamily="34" charset="0"/>
              </a:rPr>
              <a:t>înregistrarea</a:t>
            </a:r>
            <a:r>
              <a:rPr lang="en-US" dirty="0">
                <a:latin typeface="Arial Narrow" pitchFamily="34" charset="0"/>
              </a:rPr>
              <a:t> </a:t>
            </a:r>
            <a:r>
              <a:rPr lang="en-US" dirty="0" err="1">
                <a:latin typeface="Arial Narrow" pitchFamily="34" charset="0"/>
              </a:rPr>
              <a:t>datelor</a:t>
            </a:r>
            <a:r>
              <a:rPr lang="en-US" dirty="0" smtClean="0">
                <a:latin typeface="Arial Narrow" pitchFamily="34" charset="0"/>
              </a:rPr>
              <a:t>.</a:t>
            </a:r>
          </a:p>
          <a:p>
            <a:endParaRPr lang="en-US" dirty="0">
              <a:latin typeface="Arial Narrow" pitchFamily="34" charset="0"/>
            </a:endParaRPr>
          </a:p>
          <a:p>
            <a:r>
              <a:rPr lang="en-US" b="1" dirty="0" err="1">
                <a:latin typeface="Arial Narrow" pitchFamily="34" charset="0"/>
              </a:rPr>
              <a:t>Cercetarea</a:t>
            </a:r>
            <a:r>
              <a:rPr lang="en-US" b="1" dirty="0">
                <a:latin typeface="Arial Narrow" pitchFamily="34" charset="0"/>
              </a:rPr>
              <a:t> </a:t>
            </a:r>
            <a:r>
              <a:rPr lang="en-US" b="1" dirty="0" err="1" smtClean="0">
                <a:latin typeface="Arial Narrow" pitchFamily="34" charset="0"/>
              </a:rPr>
              <a:t>corela</a:t>
            </a:r>
            <a:r>
              <a:rPr lang="ro-RO" b="1" dirty="0" smtClean="0">
                <a:latin typeface="Arial Narrow" pitchFamily="34" charset="0"/>
              </a:rPr>
              <a:t>ț</a:t>
            </a:r>
            <a:r>
              <a:rPr lang="en-US" b="1" dirty="0" err="1" smtClean="0">
                <a:latin typeface="Arial Narrow" pitchFamily="34" charset="0"/>
              </a:rPr>
              <a:t>ional</a:t>
            </a:r>
            <a:r>
              <a:rPr lang="ro-RO" b="1" dirty="0" smtClean="0">
                <a:latin typeface="Arial Narrow" pitchFamily="34" charset="0"/>
              </a:rPr>
              <a:t>ă</a:t>
            </a:r>
            <a:r>
              <a:rPr lang="en-US" b="1" dirty="0" smtClean="0">
                <a:latin typeface="Arial Narrow" pitchFamily="34" charset="0"/>
              </a:rPr>
              <a:t> </a:t>
            </a:r>
            <a:r>
              <a:rPr lang="en-US" dirty="0">
                <a:latin typeface="Arial Narrow" pitchFamily="34" charset="0"/>
              </a:rPr>
              <a:t>– </a:t>
            </a:r>
            <a:r>
              <a:rPr lang="en-US" dirty="0" err="1" smtClean="0">
                <a:latin typeface="Arial Narrow" pitchFamily="34" charset="0"/>
              </a:rPr>
              <a:t>analiza</a:t>
            </a:r>
            <a:r>
              <a:rPr lang="en-US" dirty="0" smtClean="0">
                <a:latin typeface="Arial Narrow" pitchFamily="34" charset="0"/>
              </a:rPr>
              <a:t> </a:t>
            </a:r>
            <a:r>
              <a:rPr lang="en-US" dirty="0" err="1" smtClean="0">
                <a:latin typeface="Arial Narrow" pitchFamily="34" charset="0"/>
              </a:rPr>
              <a:t>relatiei</a:t>
            </a:r>
            <a:r>
              <a:rPr lang="en-US" dirty="0" smtClean="0">
                <a:latin typeface="Arial Narrow" pitchFamily="34" charset="0"/>
              </a:rPr>
              <a:t> </a:t>
            </a:r>
            <a:r>
              <a:rPr lang="en-US" dirty="0">
                <a:latin typeface="Arial Narrow" pitchFamily="34" charset="0"/>
              </a:rPr>
              <a:t>de </a:t>
            </a:r>
            <a:r>
              <a:rPr lang="en-US" dirty="0" err="1">
                <a:latin typeface="Arial Narrow" pitchFamily="34" charset="0"/>
              </a:rPr>
              <a:t>dependenta</a:t>
            </a:r>
            <a:r>
              <a:rPr lang="en-US" dirty="0">
                <a:latin typeface="Arial Narrow" pitchFamily="34" charset="0"/>
              </a:rPr>
              <a:t> </a:t>
            </a:r>
            <a:r>
              <a:rPr lang="en-US" dirty="0" err="1">
                <a:latin typeface="Arial Narrow" pitchFamily="34" charset="0"/>
              </a:rPr>
              <a:t>functionala</a:t>
            </a:r>
            <a:r>
              <a:rPr lang="en-US" dirty="0">
                <a:latin typeface="Arial Narrow" pitchFamily="34" charset="0"/>
              </a:rPr>
              <a:t> </a:t>
            </a:r>
            <a:r>
              <a:rPr lang="en-US" dirty="0" err="1">
                <a:latin typeface="Arial Narrow" pitchFamily="34" charset="0"/>
              </a:rPr>
              <a:t>dintre</a:t>
            </a:r>
            <a:r>
              <a:rPr lang="en-US" dirty="0">
                <a:latin typeface="Arial Narrow" pitchFamily="34" charset="0"/>
              </a:rPr>
              <a:t> </a:t>
            </a:r>
            <a:r>
              <a:rPr lang="en-US" dirty="0" err="1">
                <a:latin typeface="Arial Narrow" pitchFamily="34" charset="0"/>
              </a:rPr>
              <a:t>doua</a:t>
            </a:r>
            <a:r>
              <a:rPr lang="en-US" dirty="0">
                <a:latin typeface="Arial Narrow" pitchFamily="34" charset="0"/>
              </a:rPr>
              <a:t> </a:t>
            </a:r>
            <a:r>
              <a:rPr lang="en-US" dirty="0" err="1">
                <a:latin typeface="Arial Narrow" pitchFamily="34" charset="0"/>
              </a:rPr>
              <a:t>sau</a:t>
            </a:r>
            <a:r>
              <a:rPr lang="en-US" dirty="0">
                <a:latin typeface="Arial Narrow" pitchFamily="34" charset="0"/>
              </a:rPr>
              <a:t> </a:t>
            </a:r>
            <a:r>
              <a:rPr lang="en-US" dirty="0" err="1">
                <a:latin typeface="Arial Narrow" pitchFamily="34" charset="0"/>
              </a:rPr>
              <a:t>mai</a:t>
            </a:r>
            <a:r>
              <a:rPr lang="en-US" dirty="0">
                <a:latin typeface="Arial Narrow" pitchFamily="34" charset="0"/>
              </a:rPr>
              <a:t> </a:t>
            </a:r>
            <a:r>
              <a:rPr lang="en-US" dirty="0" err="1" smtClean="0">
                <a:latin typeface="Arial Narrow" pitchFamily="34" charset="0"/>
              </a:rPr>
              <a:t>multe</a:t>
            </a:r>
            <a:r>
              <a:rPr lang="en-US" dirty="0">
                <a:latin typeface="Arial Narrow" pitchFamily="34" charset="0"/>
              </a:rPr>
              <a:t> </a:t>
            </a:r>
            <a:r>
              <a:rPr lang="it-IT" dirty="0" smtClean="0">
                <a:latin typeface="Arial Narrow" pitchFamily="34" charset="0"/>
              </a:rPr>
              <a:t>variabile; este </a:t>
            </a:r>
            <a:r>
              <a:rPr lang="pt-BR" dirty="0" smtClean="0">
                <a:latin typeface="Arial Narrow" pitchFamily="34" charset="0"/>
              </a:rPr>
              <a:t>descriptiva </a:t>
            </a:r>
            <a:r>
              <a:rPr lang="pt-BR" dirty="0">
                <a:latin typeface="Arial Narrow" pitchFamily="34" charset="0"/>
              </a:rPr>
              <a:t>sau nonexperimentala</a:t>
            </a:r>
            <a:endParaRPr lang="it-IT" dirty="0" smtClean="0">
              <a:latin typeface="Arial Narrow" pitchFamily="34" charset="0"/>
            </a:endParaRPr>
          </a:p>
          <a:p>
            <a:pPr lvl="2"/>
            <a:r>
              <a:rPr lang="it-IT" dirty="0" smtClean="0">
                <a:latin typeface="Arial Narrow" pitchFamily="34" charset="0"/>
              </a:rPr>
              <a:t>factorii </a:t>
            </a:r>
            <a:r>
              <a:rPr lang="it-IT" dirty="0">
                <a:latin typeface="Arial Narrow" pitchFamily="34" charset="0"/>
              </a:rPr>
              <a:t>naturali nu </a:t>
            </a:r>
            <a:r>
              <a:rPr lang="it-IT" dirty="0" smtClean="0">
                <a:latin typeface="Arial Narrow" pitchFamily="34" charset="0"/>
              </a:rPr>
              <a:t>pot </a:t>
            </a:r>
            <a:r>
              <a:rPr lang="it-IT" dirty="0">
                <a:latin typeface="Arial Narrow" pitchFamily="34" charset="0"/>
              </a:rPr>
              <a:t>fi </a:t>
            </a:r>
            <a:r>
              <a:rPr lang="it-IT" dirty="0" smtClean="0">
                <a:latin typeface="Arial Narrow" pitchFamily="34" charset="0"/>
              </a:rPr>
              <a:t>controlati</a:t>
            </a:r>
            <a:r>
              <a:rPr lang="pt-BR" dirty="0" smtClean="0">
                <a:latin typeface="Arial Narrow" pitchFamily="34" charset="0"/>
              </a:rPr>
              <a:t>;</a:t>
            </a:r>
          </a:p>
          <a:p>
            <a:pPr lvl="2"/>
            <a:r>
              <a:rPr lang="en-US" dirty="0" smtClean="0">
                <a:latin typeface="Arial Narrow" pitchFamily="34" charset="0"/>
              </a:rPr>
              <a:t>cu </a:t>
            </a:r>
            <a:r>
              <a:rPr lang="en-US" dirty="0" err="1">
                <a:latin typeface="Arial Narrow" pitchFamily="34" charset="0"/>
              </a:rPr>
              <a:t>ajutorul</a:t>
            </a:r>
            <a:r>
              <a:rPr lang="en-US" dirty="0">
                <a:latin typeface="Arial Narrow" pitchFamily="34" charset="0"/>
              </a:rPr>
              <a:t> </a:t>
            </a:r>
            <a:r>
              <a:rPr lang="en-US" dirty="0" err="1">
                <a:latin typeface="Arial Narrow" pitchFamily="34" charset="0"/>
              </a:rPr>
              <a:t>unor</a:t>
            </a:r>
            <a:r>
              <a:rPr lang="en-US" dirty="0">
                <a:latin typeface="Arial Narrow" pitchFamily="34" charset="0"/>
              </a:rPr>
              <a:t> </a:t>
            </a:r>
            <a:r>
              <a:rPr lang="en-US" dirty="0" err="1">
                <a:latin typeface="Arial Narrow" pitchFamily="34" charset="0"/>
              </a:rPr>
              <a:t>tehnici</a:t>
            </a:r>
            <a:r>
              <a:rPr lang="en-US" dirty="0">
                <a:latin typeface="Arial Narrow" pitchFamily="34" charset="0"/>
              </a:rPr>
              <a:t> </a:t>
            </a:r>
            <a:r>
              <a:rPr lang="en-US" dirty="0" err="1">
                <a:latin typeface="Arial Narrow" pitchFamily="34" charset="0"/>
              </a:rPr>
              <a:t>statistice</a:t>
            </a:r>
            <a:r>
              <a:rPr lang="en-US" dirty="0">
                <a:latin typeface="Arial Narrow" pitchFamily="34" charset="0"/>
              </a:rPr>
              <a:t> </a:t>
            </a:r>
            <a:r>
              <a:rPr lang="en-US" dirty="0" err="1">
                <a:latin typeface="Arial Narrow" pitchFamily="34" charset="0"/>
              </a:rPr>
              <a:t>speciale</a:t>
            </a:r>
            <a:r>
              <a:rPr lang="en-US" dirty="0">
                <a:latin typeface="Arial Narrow" pitchFamily="34" charset="0"/>
              </a:rPr>
              <a:t> </a:t>
            </a:r>
            <a:endParaRPr lang="en-US" dirty="0" smtClean="0">
              <a:latin typeface="Arial Narrow" pitchFamily="34" charset="0"/>
            </a:endParaRPr>
          </a:p>
          <a:p>
            <a:pPr lvl="2"/>
            <a:r>
              <a:rPr lang="it-IT" dirty="0" smtClean="0">
                <a:latin typeface="Arial Narrow" pitchFamily="34" charset="0"/>
              </a:rPr>
              <a:t>trebuie </a:t>
            </a:r>
            <a:r>
              <a:rPr lang="it-IT" dirty="0">
                <a:latin typeface="Arial Narrow" pitchFamily="34" charset="0"/>
              </a:rPr>
              <a:t>asociata cu </a:t>
            </a:r>
            <a:r>
              <a:rPr lang="it-IT" dirty="0" smtClean="0">
                <a:latin typeface="Arial Narrow" pitchFamily="34" charset="0"/>
              </a:rPr>
              <a:t>alte </a:t>
            </a:r>
            <a:r>
              <a:rPr lang="en-US" dirty="0" err="1" smtClean="0">
                <a:latin typeface="Arial Narrow" pitchFamily="34" charset="0"/>
              </a:rPr>
              <a:t>modalitati</a:t>
            </a:r>
            <a:r>
              <a:rPr lang="en-US" dirty="0" smtClean="0">
                <a:latin typeface="Arial Narrow" pitchFamily="34" charset="0"/>
              </a:rPr>
              <a:t> </a:t>
            </a:r>
            <a:r>
              <a:rPr lang="en-US" dirty="0">
                <a:latin typeface="Arial Narrow" pitchFamily="34" charset="0"/>
              </a:rPr>
              <a:t>de </a:t>
            </a:r>
            <a:r>
              <a:rPr lang="en-US" dirty="0" err="1" smtClean="0">
                <a:latin typeface="Arial Narrow" pitchFamily="34" charset="0"/>
              </a:rPr>
              <a:t>investigare</a:t>
            </a:r>
            <a:r>
              <a:rPr lang="en-US" dirty="0" smtClean="0">
                <a:latin typeface="Arial Narrow" pitchFamily="34" charset="0"/>
              </a:rPr>
              <a:t>.</a:t>
            </a:r>
          </a:p>
          <a:p>
            <a:pPr lvl="2"/>
            <a:r>
              <a:rPr lang="en-US" dirty="0" err="1" smtClean="0">
                <a:latin typeface="Arial Narrow" pitchFamily="34" charset="0"/>
              </a:rPr>
              <a:t>este</a:t>
            </a:r>
            <a:r>
              <a:rPr lang="en-US" dirty="0" smtClean="0">
                <a:latin typeface="Arial Narrow" pitchFamily="34" charset="0"/>
              </a:rPr>
              <a:t> </a:t>
            </a:r>
            <a:r>
              <a:rPr lang="en-US" dirty="0" err="1">
                <a:latin typeface="Arial Narrow" pitchFamily="34" charset="0"/>
              </a:rPr>
              <a:t>utila</a:t>
            </a:r>
            <a:r>
              <a:rPr lang="en-US" dirty="0">
                <a:latin typeface="Arial Narrow" pitchFamily="34" charset="0"/>
              </a:rPr>
              <a:t>, </a:t>
            </a:r>
            <a:r>
              <a:rPr lang="en-US" dirty="0" err="1">
                <a:latin typeface="Arial Narrow" pitchFamily="34" charset="0"/>
              </a:rPr>
              <a:t>atunci</a:t>
            </a:r>
            <a:r>
              <a:rPr lang="en-US" dirty="0">
                <a:latin typeface="Arial Narrow" pitchFamily="34" charset="0"/>
              </a:rPr>
              <a:t> </a:t>
            </a:r>
            <a:r>
              <a:rPr lang="en-US" dirty="0" err="1">
                <a:latin typeface="Arial Narrow" pitchFamily="34" charset="0"/>
              </a:rPr>
              <a:t>când</a:t>
            </a:r>
            <a:r>
              <a:rPr lang="en-US" dirty="0">
                <a:latin typeface="Arial Narrow" pitchFamily="34" charset="0"/>
              </a:rPr>
              <a:t> </a:t>
            </a:r>
            <a:r>
              <a:rPr lang="en-US" dirty="0" err="1" smtClean="0">
                <a:latin typeface="Arial Narrow" pitchFamily="34" charset="0"/>
              </a:rPr>
              <a:t>este</a:t>
            </a:r>
            <a:r>
              <a:rPr lang="en-US" dirty="0">
                <a:latin typeface="Arial Narrow" pitchFamily="34" charset="0"/>
              </a:rPr>
              <a:t> </a:t>
            </a:r>
            <a:r>
              <a:rPr lang="en-US" dirty="0" err="1" smtClean="0">
                <a:latin typeface="Arial Narrow" pitchFamily="34" charset="0"/>
              </a:rPr>
              <a:t>imposibila</a:t>
            </a:r>
            <a:r>
              <a:rPr lang="en-US" dirty="0" smtClean="0">
                <a:latin typeface="Arial Narrow" pitchFamily="34" charset="0"/>
              </a:rPr>
              <a:t> </a:t>
            </a:r>
            <a:r>
              <a:rPr lang="en-US" dirty="0" err="1">
                <a:latin typeface="Arial Narrow" pitchFamily="34" charset="0"/>
              </a:rPr>
              <a:t>cercetarea</a:t>
            </a:r>
            <a:r>
              <a:rPr lang="en-US" dirty="0">
                <a:latin typeface="Arial Narrow" pitchFamily="34" charset="0"/>
              </a:rPr>
              <a:t> </a:t>
            </a:r>
            <a:r>
              <a:rPr lang="en-US" dirty="0" err="1">
                <a:latin typeface="Arial Narrow" pitchFamily="34" charset="0"/>
              </a:rPr>
              <a:t>experimentala</a:t>
            </a:r>
            <a:r>
              <a:rPr lang="en-US" dirty="0">
                <a:latin typeface="Arial Narrow" pitchFamily="34" charset="0"/>
              </a:rPr>
              <a:t>.</a:t>
            </a:r>
          </a:p>
        </p:txBody>
      </p:sp>
    </p:spTree>
    <p:extLst>
      <p:ext uri="{BB962C8B-B14F-4D97-AF65-F5344CB8AC3E}">
        <p14:creationId xmlns:p14="http://schemas.microsoft.com/office/powerpoint/2010/main" val="8907012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ETAPELE </a:t>
            </a:r>
            <a:r>
              <a:rPr lang="en-US" b="1" dirty="0" smtClean="0"/>
              <a:t>CERCET</a:t>
            </a:r>
            <a:r>
              <a:rPr lang="ro-RO" b="1" dirty="0" smtClean="0"/>
              <a:t>Ă</a:t>
            </a:r>
            <a:r>
              <a:rPr lang="en-US" b="1" dirty="0" smtClean="0"/>
              <a:t>RII</a:t>
            </a:r>
            <a:endParaRPr lang="en-US" b="1" dirty="0"/>
          </a:p>
        </p:txBody>
      </p:sp>
      <p:sp>
        <p:nvSpPr>
          <p:cNvPr id="3" name="Text Placeholder 2"/>
          <p:cNvSpPr>
            <a:spLocks noGrp="1"/>
          </p:cNvSpPr>
          <p:nvPr>
            <p:ph type="body" idx="1"/>
          </p:nvPr>
        </p:nvSpPr>
        <p:spPr/>
        <p:txBody>
          <a:bodyPr/>
          <a:lstStyle/>
          <a:p>
            <a:r>
              <a:rPr lang="en-US" dirty="0"/>
              <a:t>PEDAGOGICE</a:t>
            </a:r>
          </a:p>
        </p:txBody>
      </p:sp>
    </p:spTree>
    <p:extLst>
      <p:ext uri="{BB962C8B-B14F-4D97-AF65-F5344CB8AC3E}">
        <p14:creationId xmlns:p14="http://schemas.microsoft.com/office/powerpoint/2010/main" val="5210722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685800" y="685800"/>
            <a:ext cx="8001000" cy="1066800"/>
          </a:xfrm>
        </p:spPr>
        <p:txBody>
          <a:bodyPr>
            <a:normAutofit/>
          </a:bodyPr>
          <a:lstStyle/>
          <a:p>
            <a:r>
              <a:rPr lang="en-US" b="1" dirty="0"/>
              <a:t>ETAPELE </a:t>
            </a:r>
            <a:r>
              <a:rPr lang="en-US" b="1" dirty="0" smtClean="0"/>
              <a:t>CERCET</a:t>
            </a:r>
            <a:r>
              <a:rPr lang="ro-RO" b="1" dirty="0" smtClean="0"/>
              <a:t>Ă</a:t>
            </a:r>
            <a:r>
              <a:rPr lang="en-US" b="1" dirty="0" smtClean="0"/>
              <a:t>RII (1)</a:t>
            </a:r>
            <a:endParaRPr lang="en-US" dirty="0" smtClean="0"/>
          </a:p>
        </p:txBody>
      </p:sp>
      <p:sp>
        <p:nvSpPr>
          <p:cNvPr id="45059" name="Content Placeholder 2"/>
          <p:cNvSpPr>
            <a:spLocks noGrp="1"/>
          </p:cNvSpPr>
          <p:nvPr>
            <p:ph idx="1"/>
          </p:nvPr>
        </p:nvSpPr>
        <p:spPr>
          <a:xfrm>
            <a:off x="1043492" y="1828800"/>
            <a:ext cx="7262308" cy="4419600"/>
          </a:xfrm>
        </p:spPr>
        <p:txBody>
          <a:bodyPr>
            <a:normAutofit/>
          </a:bodyPr>
          <a:lstStyle/>
          <a:p>
            <a:pPr lvl="1"/>
            <a:r>
              <a:rPr lang="en-US" b="1" dirty="0" err="1" smtClean="0"/>
              <a:t>Delimitarea</a:t>
            </a:r>
            <a:r>
              <a:rPr lang="en-US" b="1" dirty="0" smtClean="0"/>
              <a:t> </a:t>
            </a:r>
            <a:r>
              <a:rPr lang="en-US" b="1" dirty="0" err="1" smtClean="0"/>
              <a:t>temei</a:t>
            </a:r>
            <a:r>
              <a:rPr lang="en-US" b="1" dirty="0" smtClean="0"/>
              <a:t> de </a:t>
            </a:r>
            <a:r>
              <a:rPr lang="en-US" b="1" dirty="0" err="1" smtClean="0"/>
              <a:t>cercetare</a:t>
            </a:r>
            <a:r>
              <a:rPr lang="en-US" b="1" dirty="0" smtClean="0"/>
              <a:t> </a:t>
            </a:r>
            <a:r>
              <a:rPr lang="en-US" dirty="0" smtClean="0"/>
              <a:t>– </a:t>
            </a:r>
            <a:r>
              <a:rPr lang="it-IT" dirty="0" smtClean="0"/>
              <a:t> clar formulata, delimitata, sa contina o oarecare incertitudine, dar în acelasi timp sa incite pentru descoperirea solutiei</a:t>
            </a:r>
          </a:p>
          <a:p>
            <a:pPr lvl="1"/>
            <a:r>
              <a:rPr lang="en-US" b="1" dirty="0" smtClean="0"/>
              <a:t>Argument</a:t>
            </a:r>
            <a:r>
              <a:rPr lang="ro-RO" b="1" dirty="0" smtClean="0"/>
              <a:t>ul</a:t>
            </a:r>
            <a:r>
              <a:rPr lang="en-US" b="1" dirty="0" smtClean="0"/>
              <a:t> </a:t>
            </a:r>
            <a:r>
              <a:rPr lang="en-US" b="1" dirty="0" err="1" smtClean="0"/>
              <a:t>sau</a:t>
            </a:r>
            <a:r>
              <a:rPr lang="en-US" b="1" dirty="0" smtClean="0"/>
              <a:t> </a:t>
            </a:r>
            <a:r>
              <a:rPr lang="en-US" b="1" dirty="0" err="1" smtClean="0"/>
              <a:t>motivarea</a:t>
            </a:r>
            <a:r>
              <a:rPr lang="en-US" b="1" dirty="0" smtClean="0"/>
              <a:t> </a:t>
            </a:r>
            <a:r>
              <a:rPr lang="en-US" b="1" dirty="0" err="1" smtClean="0"/>
              <a:t>alegerii</a:t>
            </a:r>
            <a:r>
              <a:rPr lang="en-US" b="1" dirty="0" smtClean="0"/>
              <a:t> </a:t>
            </a:r>
            <a:r>
              <a:rPr lang="en-US" b="1" dirty="0" err="1" smtClean="0"/>
              <a:t>temei</a:t>
            </a:r>
            <a:endParaRPr lang="en-US" b="1" dirty="0" smtClean="0"/>
          </a:p>
          <a:p>
            <a:pPr lvl="1"/>
            <a:r>
              <a:rPr lang="en-US" b="1" dirty="0" err="1" smtClean="0"/>
              <a:t>Definirea</a:t>
            </a:r>
            <a:r>
              <a:rPr lang="en-US" b="1" dirty="0" smtClean="0"/>
              <a:t> </a:t>
            </a:r>
            <a:r>
              <a:rPr lang="en-US" b="1" dirty="0" err="1" smtClean="0"/>
              <a:t>obiectivelor</a:t>
            </a:r>
            <a:endParaRPr lang="en-US" b="1" dirty="0" smtClean="0"/>
          </a:p>
          <a:p>
            <a:pPr lvl="1"/>
            <a:r>
              <a:rPr lang="en-US" b="1" dirty="0" err="1" smtClean="0"/>
              <a:t>Formularea</a:t>
            </a:r>
            <a:r>
              <a:rPr lang="en-US" b="1" dirty="0" smtClean="0"/>
              <a:t> </a:t>
            </a:r>
            <a:r>
              <a:rPr lang="en-US" b="1" dirty="0" err="1" smtClean="0"/>
              <a:t>ipotezelor</a:t>
            </a:r>
            <a:r>
              <a:rPr lang="en-US" b="1" dirty="0" smtClean="0"/>
              <a:t> de </a:t>
            </a:r>
            <a:r>
              <a:rPr lang="en-US" b="1" dirty="0" err="1" smtClean="0"/>
              <a:t>lucru</a:t>
            </a:r>
            <a:r>
              <a:rPr lang="en-US" b="1" dirty="0" smtClean="0"/>
              <a:t> - </a:t>
            </a:r>
            <a:r>
              <a:rPr lang="en-US" dirty="0" smtClean="0"/>
              <a:t>o </a:t>
            </a:r>
            <a:r>
              <a:rPr lang="en-US" dirty="0" err="1" smtClean="0"/>
              <a:t>presupunere</a:t>
            </a:r>
            <a:r>
              <a:rPr lang="en-US" dirty="0" smtClean="0"/>
              <a:t>, o </a:t>
            </a:r>
            <a:r>
              <a:rPr lang="en-US" dirty="0" err="1" smtClean="0"/>
              <a:t>supozitie</a:t>
            </a:r>
            <a:r>
              <a:rPr lang="en-US" dirty="0" smtClean="0"/>
              <a:t> de la care </a:t>
            </a:r>
            <a:r>
              <a:rPr lang="it-IT" dirty="0" smtClean="0"/>
              <a:t>porneste cercetatorul si pe care doreste sa o confirme la finele </a:t>
            </a:r>
            <a:r>
              <a:rPr lang="en-US" dirty="0" err="1" smtClean="0"/>
              <a:t>cercetarii</a:t>
            </a:r>
            <a:r>
              <a:rPr lang="en-US" dirty="0" smtClean="0"/>
              <a:t>. </a:t>
            </a:r>
            <a:r>
              <a:rPr lang="en-US" dirty="0" err="1" smtClean="0"/>
              <a:t>Ea</a:t>
            </a:r>
            <a:r>
              <a:rPr lang="en-US" dirty="0" smtClean="0"/>
              <a:t> </a:t>
            </a:r>
            <a:r>
              <a:rPr lang="en-US" dirty="0" err="1" smtClean="0"/>
              <a:t>implica</a:t>
            </a:r>
            <a:r>
              <a:rPr lang="en-US" dirty="0" smtClean="0"/>
              <a:t> </a:t>
            </a:r>
            <a:r>
              <a:rPr lang="en-US" dirty="0" err="1" smtClean="0"/>
              <a:t>întotdeauna</a:t>
            </a:r>
            <a:r>
              <a:rPr lang="en-US" dirty="0" smtClean="0"/>
              <a:t> </a:t>
            </a:r>
            <a:r>
              <a:rPr lang="en-US" dirty="0" err="1" smtClean="0"/>
              <a:t>întrebarea</a:t>
            </a:r>
            <a:r>
              <a:rPr lang="en-US" dirty="0" smtClean="0"/>
              <a:t> </a:t>
            </a:r>
            <a:r>
              <a:rPr lang="en-US" dirty="0" err="1" smtClean="0"/>
              <a:t>sau</a:t>
            </a:r>
            <a:r>
              <a:rPr lang="en-US" dirty="0" smtClean="0"/>
              <a:t> </a:t>
            </a:r>
            <a:r>
              <a:rPr lang="en-US" dirty="0" err="1" smtClean="0"/>
              <a:t>probleme</a:t>
            </a:r>
            <a:r>
              <a:rPr lang="en-US" dirty="0" smtClean="0"/>
              <a:t> la </a:t>
            </a:r>
            <a:r>
              <a:rPr lang="it-IT" dirty="0" smtClean="0"/>
              <a:t>care se cauta raspunsul sau rezolvarea prin cercetare</a:t>
            </a:r>
            <a:endParaRPr lang="en-US" dirty="0" smtClean="0"/>
          </a:p>
        </p:txBody>
      </p:sp>
      <p:sp>
        <p:nvSpPr>
          <p:cNvPr id="45060" name="Date Placeholder 3"/>
          <p:cNvSpPr>
            <a:spLocks noGrp="1"/>
          </p:cNvSpPr>
          <p:nvPr>
            <p:ph type="dt" sz="half"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A542207-A65F-498B-A272-D3653D34C6E4}" type="datetime1">
              <a:rPr lang="ro-RO" altLang="en-US" smtClean="0"/>
              <a:pPr eaLnBrk="1" hangingPunct="1"/>
              <a:t>30.06.2016</a:t>
            </a:fld>
            <a:endParaRPr lang="en-US" altLang="en-US" smtClean="0"/>
          </a:p>
        </p:txBody>
      </p:sp>
      <p:sp>
        <p:nvSpPr>
          <p:cNvPr id="45061"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CFA495A-9960-491F-95B8-C131BBFE5894}" type="slidenum">
              <a:rPr lang="en-US" altLang="en-US" smtClean="0"/>
              <a:pPr eaLnBrk="1" hangingPunct="1"/>
              <a:t>7</a:t>
            </a:fld>
            <a:endParaRPr lang="en-US" altLang="en-US" smtClean="0"/>
          </a:p>
        </p:txBody>
      </p:sp>
    </p:spTree>
    <p:extLst>
      <p:ext uri="{BB962C8B-B14F-4D97-AF65-F5344CB8AC3E}">
        <p14:creationId xmlns:p14="http://schemas.microsoft.com/office/powerpoint/2010/main" val="34935496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smtClean="0"/>
              <a:t>Rolul cercetării</a:t>
            </a:r>
            <a:endParaRPr lang="en-US" dirty="0"/>
          </a:p>
        </p:txBody>
      </p:sp>
      <p:sp>
        <p:nvSpPr>
          <p:cNvPr id="3" name="Content Placeholder 2"/>
          <p:cNvSpPr>
            <a:spLocks noGrp="1"/>
          </p:cNvSpPr>
          <p:nvPr>
            <p:ph idx="1"/>
          </p:nvPr>
        </p:nvSpPr>
        <p:spPr/>
        <p:txBody>
          <a:bodyPr/>
          <a:lstStyle/>
          <a:p>
            <a:r>
              <a:rPr lang="vi-VN" dirty="0"/>
              <a:t>Cercetarea se concentreaza pe întrebări, pe care ni le punem in raport cu dificultatile constatate, cu nevoile de dezvoltare, personala ori institutionala, cu aspectele interesante, surprinzatoare, ale vietii profesionale</a:t>
            </a:r>
            <a:endParaRPr lang="en-US" dirty="0"/>
          </a:p>
        </p:txBody>
      </p:sp>
    </p:spTree>
    <p:extLst>
      <p:ext uri="{BB962C8B-B14F-4D97-AF65-F5344CB8AC3E}">
        <p14:creationId xmlns:p14="http://schemas.microsoft.com/office/powerpoint/2010/main" val="25147665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ETAPELE </a:t>
            </a:r>
            <a:r>
              <a:rPr lang="en-US" b="1" dirty="0" smtClean="0"/>
              <a:t>CERCET</a:t>
            </a:r>
            <a:r>
              <a:rPr lang="ro-RO" b="1" dirty="0"/>
              <a:t>Ă</a:t>
            </a:r>
            <a:r>
              <a:rPr lang="en-US" b="1" dirty="0" smtClean="0"/>
              <a:t>RII (2)</a:t>
            </a:r>
            <a:endParaRPr lang="en-US" dirty="0"/>
          </a:p>
        </p:txBody>
      </p:sp>
      <p:sp>
        <p:nvSpPr>
          <p:cNvPr id="3" name="Content Placeholder 2"/>
          <p:cNvSpPr>
            <a:spLocks noGrp="1"/>
          </p:cNvSpPr>
          <p:nvPr>
            <p:ph idx="1"/>
          </p:nvPr>
        </p:nvSpPr>
        <p:spPr>
          <a:xfrm>
            <a:off x="1043492" y="2323652"/>
            <a:ext cx="7567108" cy="3924748"/>
          </a:xfrm>
        </p:spPr>
        <p:txBody>
          <a:bodyPr>
            <a:normAutofit/>
          </a:bodyPr>
          <a:lstStyle/>
          <a:p>
            <a:r>
              <a:rPr lang="ro-RO" b="1" dirty="0" smtClean="0"/>
              <a:t>S</a:t>
            </a:r>
            <a:r>
              <a:rPr lang="en-US" b="1" dirty="0" err="1" smtClean="0"/>
              <a:t>tabilirea</a:t>
            </a:r>
            <a:r>
              <a:rPr lang="en-US" b="1" dirty="0" smtClean="0"/>
              <a:t> </a:t>
            </a:r>
            <a:r>
              <a:rPr lang="en-US" b="1" dirty="0" err="1"/>
              <a:t>perioadei</a:t>
            </a:r>
            <a:r>
              <a:rPr lang="en-US" b="1" dirty="0"/>
              <a:t> de </a:t>
            </a:r>
            <a:r>
              <a:rPr lang="en-US" b="1" dirty="0" err="1"/>
              <a:t>cercetare</a:t>
            </a:r>
            <a:endParaRPr lang="en-US" b="1" dirty="0"/>
          </a:p>
          <a:p>
            <a:r>
              <a:rPr lang="ro-RO" b="1" dirty="0" err="1"/>
              <a:t>P</a:t>
            </a:r>
            <a:r>
              <a:rPr lang="en-US" b="1" dirty="0" err="1" smtClean="0"/>
              <a:t>recizarea</a:t>
            </a:r>
            <a:r>
              <a:rPr lang="en-US" b="1" dirty="0" smtClean="0"/>
              <a:t> </a:t>
            </a:r>
            <a:r>
              <a:rPr lang="en-US" b="1" dirty="0" err="1" smtClean="0"/>
              <a:t>locului</a:t>
            </a:r>
            <a:endParaRPr lang="en-US" b="1" dirty="0" smtClean="0"/>
          </a:p>
          <a:p>
            <a:r>
              <a:rPr lang="ro-RO" b="1" dirty="0"/>
              <a:t>D</a:t>
            </a:r>
            <a:r>
              <a:rPr lang="it-IT" b="1" dirty="0" smtClean="0"/>
              <a:t>elimitarea e</a:t>
            </a:r>
            <a:r>
              <a:rPr lang="ro-RO" b="1" dirty="0" smtClean="0"/>
              <a:t>ș</a:t>
            </a:r>
            <a:r>
              <a:rPr lang="it-IT" b="1" dirty="0" smtClean="0"/>
              <a:t>antionului </a:t>
            </a:r>
            <a:r>
              <a:rPr lang="ro-RO" b="1" dirty="0" smtClean="0"/>
              <a:t>/ lotului </a:t>
            </a:r>
            <a:r>
              <a:rPr lang="it-IT" b="1" dirty="0" smtClean="0"/>
              <a:t>de subiec</a:t>
            </a:r>
            <a:r>
              <a:rPr lang="ro-RO" b="1" dirty="0" smtClean="0"/>
              <a:t>ț</a:t>
            </a:r>
            <a:r>
              <a:rPr lang="it-IT" b="1" dirty="0" smtClean="0"/>
              <a:t>i</a:t>
            </a:r>
            <a:r>
              <a:rPr lang="it-IT" dirty="0"/>
              <a:t>, care trebuie sa </a:t>
            </a:r>
            <a:r>
              <a:rPr lang="it-IT" dirty="0" smtClean="0"/>
              <a:t>fie </a:t>
            </a:r>
            <a:r>
              <a:rPr lang="en-US" dirty="0" err="1" smtClean="0"/>
              <a:t>reprezentativ</a:t>
            </a:r>
            <a:r>
              <a:rPr lang="en-US" dirty="0" smtClean="0"/>
              <a:t> </a:t>
            </a:r>
            <a:r>
              <a:rPr lang="en-US" dirty="0" err="1"/>
              <a:t>pentru</a:t>
            </a:r>
            <a:r>
              <a:rPr lang="en-US" dirty="0"/>
              <a:t> a da </a:t>
            </a:r>
            <a:r>
              <a:rPr lang="en-US" dirty="0" err="1"/>
              <a:t>posibilitatea</a:t>
            </a:r>
            <a:r>
              <a:rPr lang="en-US" dirty="0"/>
              <a:t> de </a:t>
            </a:r>
            <a:r>
              <a:rPr lang="en-US" dirty="0" err="1"/>
              <a:t>generalizare</a:t>
            </a:r>
            <a:r>
              <a:rPr lang="en-US" dirty="0"/>
              <a:t>.</a:t>
            </a:r>
          </a:p>
          <a:p>
            <a:r>
              <a:rPr lang="ro-RO" b="1" dirty="0"/>
              <a:t>F</a:t>
            </a:r>
            <a:r>
              <a:rPr lang="pt-BR" b="1" dirty="0" smtClean="0"/>
              <a:t>ixarea </a:t>
            </a:r>
            <a:r>
              <a:rPr lang="pt-BR" b="1" dirty="0"/>
              <a:t>grupelor experimentale si martor</a:t>
            </a:r>
          </a:p>
          <a:p>
            <a:r>
              <a:rPr lang="ro-RO" b="1" dirty="0" err="1"/>
              <a:t>C</a:t>
            </a:r>
            <a:r>
              <a:rPr lang="en-US" b="1" dirty="0" err="1" smtClean="0"/>
              <a:t>aracterizarea</a:t>
            </a:r>
            <a:r>
              <a:rPr lang="en-US" b="1" dirty="0" smtClean="0"/>
              <a:t> </a:t>
            </a:r>
            <a:r>
              <a:rPr lang="en-US" b="1" dirty="0" err="1"/>
              <a:t>subiectilor</a:t>
            </a:r>
            <a:endParaRPr lang="en-US" b="1" dirty="0"/>
          </a:p>
          <a:p>
            <a:r>
              <a:rPr lang="ro-RO" dirty="0" err="1"/>
              <a:t>A</a:t>
            </a:r>
            <a:r>
              <a:rPr lang="en-US" dirty="0" err="1" smtClean="0"/>
              <a:t>lti</a:t>
            </a:r>
            <a:r>
              <a:rPr lang="en-US" dirty="0" smtClean="0"/>
              <a:t> </a:t>
            </a:r>
            <a:r>
              <a:rPr lang="en-US" dirty="0" err="1" smtClean="0"/>
              <a:t>colaboratori</a:t>
            </a:r>
            <a:r>
              <a:rPr lang="en-US" dirty="0" smtClean="0"/>
              <a:t>, </a:t>
            </a:r>
            <a:r>
              <a:rPr lang="en-US" dirty="0" err="1" smtClean="0"/>
              <a:t>alte</a:t>
            </a:r>
            <a:r>
              <a:rPr lang="en-US" dirty="0" smtClean="0"/>
              <a:t> </a:t>
            </a:r>
            <a:r>
              <a:rPr lang="en-US" dirty="0" err="1"/>
              <a:t>conditii</a:t>
            </a:r>
            <a:endParaRPr lang="en-US" dirty="0"/>
          </a:p>
        </p:txBody>
      </p:sp>
    </p:spTree>
    <p:extLst>
      <p:ext uri="{BB962C8B-B14F-4D97-AF65-F5344CB8AC3E}">
        <p14:creationId xmlns:p14="http://schemas.microsoft.com/office/powerpoint/2010/main" val="3783742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685800" y="609600"/>
            <a:ext cx="7848600" cy="762000"/>
          </a:xfrm>
        </p:spPr>
        <p:txBody>
          <a:bodyPr>
            <a:normAutofit/>
          </a:bodyPr>
          <a:lstStyle/>
          <a:p>
            <a:r>
              <a:rPr lang="en-US" b="1" dirty="0"/>
              <a:t>ETAPELE </a:t>
            </a:r>
            <a:r>
              <a:rPr lang="en-US" b="1" dirty="0" smtClean="0"/>
              <a:t>CERCET</a:t>
            </a:r>
            <a:r>
              <a:rPr lang="ro-RO" b="1" dirty="0" smtClean="0"/>
              <a:t>Ă</a:t>
            </a:r>
            <a:r>
              <a:rPr lang="en-US" b="1" dirty="0" smtClean="0"/>
              <a:t>RII (3)</a:t>
            </a:r>
            <a:endParaRPr lang="en-US" dirty="0" smtClean="0"/>
          </a:p>
        </p:txBody>
      </p:sp>
      <p:sp>
        <p:nvSpPr>
          <p:cNvPr id="46083" name="Content Placeholder 2"/>
          <p:cNvSpPr>
            <a:spLocks noGrp="1"/>
          </p:cNvSpPr>
          <p:nvPr>
            <p:ph idx="1"/>
          </p:nvPr>
        </p:nvSpPr>
        <p:spPr>
          <a:xfrm>
            <a:off x="381000" y="1719263"/>
            <a:ext cx="8534400" cy="4300537"/>
          </a:xfrm>
        </p:spPr>
        <p:txBody>
          <a:bodyPr>
            <a:normAutofit/>
          </a:bodyPr>
          <a:lstStyle/>
          <a:p>
            <a:pPr lvl="1"/>
            <a:r>
              <a:rPr lang="en-US" b="1" dirty="0" err="1" smtClean="0"/>
              <a:t>Metodologia</a:t>
            </a:r>
            <a:r>
              <a:rPr lang="en-US" b="1" dirty="0" smtClean="0"/>
              <a:t> </a:t>
            </a:r>
            <a:r>
              <a:rPr lang="en-US" b="1" dirty="0" err="1" smtClean="0"/>
              <a:t>cercet</a:t>
            </a:r>
            <a:r>
              <a:rPr lang="ro-RO" b="1" dirty="0" smtClean="0"/>
              <a:t>ă</a:t>
            </a:r>
            <a:r>
              <a:rPr lang="en-US" b="1" dirty="0" err="1" smtClean="0"/>
              <a:t>rii</a:t>
            </a:r>
            <a:r>
              <a:rPr lang="en-US" b="1" dirty="0" smtClean="0"/>
              <a:t> – </a:t>
            </a:r>
            <a:r>
              <a:rPr lang="pt-BR" dirty="0" smtClean="0"/>
              <a:t>alege metodele specifice de </a:t>
            </a:r>
            <a:r>
              <a:rPr lang="it-IT" dirty="0" smtClean="0"/>
              <a:t>cercetare </a:t>
            </a:r>
            <a:r>
              <a:rPr lang="en-US" dirty="0" smtClean="0"/>
              <a:t>a </a:t>
            </a:r>
            <a:r>
              <a:rPr lang="en-US" dirty="0" err="1" smtClean="0"/>
              <a:t>caror</a:t>
            </a:r>
            <a:r>
              <a:rPr lang="en-US" dirty="0" smtClean="0"/>
              <a:t> </a:t>
            </a:r>
            <a:r>
              <a:rPr lang="en-US" dirty="0" err="1" smtClean="0"/>
              <a:t>analiza</a:t>
            </a:r>
            <a:r>
              <a:rPr lang="en-US" dirty="0" smtClean="0"/>
              <a:t> </a:t>
            </a:r>
            <a:r>
              <a:rPr lang="en-US" dirty="0" err="1" smtClean="0"/>
              <a:t>si</a:t>
            </a:r>
            <a:r>
              <a:rPr lang="en-US" dirty="0" smtClean="0"/>
              <a:t> </a:t>
            </a:r>
            <a:r>
              <a:rPr lang="it-IT" dirty="0" smtClean="0"/>
              <a:t>interpretare ulterioara sa poata conduce la raspunsuri sau solutii </a:t>
            </a:r>
            <a:r>
              <a:rPr lang="en-US" dirty="0" err="1" smtClean="0"/>
              <a:t>stiintifice</a:t>
            </a:r>
            <a:endParaRPr lang="en-US" dirty="0" smtClean="0"/>
          </a:p>
          <a:p>
            <a:pPr lvl="2"/>
            <a:r>
              <a:rPr lang="en-US" sz="2500" dirty="0" err="1" smtClean="0"/>
              <a:t>metoda</a:t>
            </a:r>
            <a:r>
              <a:rPr lang="en-US" sz="2500" dirty="0" smtClean="0"/>
              <a:t> </a:t>
            </a:r>
            <a:r>
              <a:rPr lang="en-US" sz="2500" dirty="0" err="1" smtClean="0"/>
              <a:t>observatiei</a:t>
            </a:r>
            <a:endParaRPr lang="en-US" sz="2500" dirty="0" smtClean="0"/>
          </a:p>
          <a:p>
            <a:pPr lvl="2"/>
            <a:r>
              <a:rPr lang="en-US" sz="2500" dirty="0" err="1" smtClean="0"/>
              <a:t>experimentul</a:t>
            </a:r>
            <a:r>
              <a:rPr lang="en-US" sz="2500" dirty="0" smtClean="0"/>
              <a:t> (pedagogic, </a:t>
            </a:r>
            <a:r>
              <a:rPr lang="en-US" sz="2500" dirty="0" err="1" smtClean="0"/>
              <a:t>psihologic</a:t>
            </a:r>
            <a:r>
              <a:rPr lang="en-US" sz="2500" dirty="0" smtClean="0"/>
              <a:t>, sociologic)</a:t>
            </a:r>
          </a:p>
          <a:p>
            <a:pPr lvl="2"/>
            <a:r>
              <a:rPr lang="it-IT" sz="2500" dirty="0" smtClean="0"/>
              <a:t>metoda anchetei pe baza de convorbire</a:t>
            </a:r>
          </a:p>
          <a:p>
            <a:pPr lvl="2"/>
            <a:r>
              <a:rPr lang="it-IT" sz="2500" dirty="0" smtClean="0"/>
              <a:t>metoda anchetei pe baza de chestionar</a:t>
            </a:r>
          </a:p>
          <a:p>
            <a:pPr lvl="2"/>
            <a:r>
              <a:rPr lang="en-US" sz="2500" dirty="0" err="1" smtClean="0"/>
              <a:t>analiza</a:t>
            </a:r>
            <a:r>
              <a:rPr lang="en-US" sz="2500" dirty="0" smtClean="0"/>
              <a:t> </a:t>
            </a:r>
            <a:r>
              <a:rPr lang="en-US" sz="2500" dirty="0" err="1" smtClean="0"/>
              <a:t>documentelor</a:t>
            </a:r>
            <a:r>
              <a:rPr lang="en-US" sz="2500" dirty="0" smtClean="0"/>
              <a:t> (</a:t>
            </a:r>
            <a:r>
              <a:rPr lang="en-US" sz="2500" dirty="0" err="1" smtClean="0"/>
              <a:t>scolare</a:t>
            </a:r>
            <a:r>
              <a:rPr lang="en-US" sz="2500" dirty="0" smtClean="0"/>
              <a:t>, a</a:t>
            </a:r>
            <a:r>
              <a:rPr lang="pt-BR" sz="2500" dirty="0" smtClean="0"/>
              <a:t> produselor activitatii)</a:t>
            </a:r>
          </a:p>
          <a:p>
            <a:pPr lvl="2"/>
            <a:r>
              <a:rPr lang="en-US" sz="2500" dirty="0" err="1" smtClean="0"/>
              <a:t>testul</a:t>
            </a:r>
            <a:r>
              <a:rPr lang="en-US" sz="2500" dirty="0" smtClean="0"/>
              <a:t> </a:t>
            </a:r>
            <a:r>
              <a:rPr lang="en-US" sz="2500" dirty="0" err="1" smtClean="0"/>
              <a:t>sociometric</a:t>
            </a:r>
            <a:r>
              <a:rPr lang="en-US" sz="2500" dirty="0" smtClean="0"/>
              <a:t>, </a:t>
            </a:r>
            <a:r>
              <a:rPr lang="en-US" sz="2500" dirty="0" err="1" smtClean="0"/>
              <a:t>matricea</a:t>
            </a:r>
            <a:r>
              <a:rPr lang="en-US" sz="2500" dirty="0" smtClean="0"/>
              <a:t> </a:t>
            </a:r>
            <a:r>
              <a:rPr lang="en-US" sz="2500" dirty="0" err="1" smtClean="0"/>
              <a:t>sociometrica</a:t>
            </a:r>
            <a:r>
              <a:rPr lang="en-US" sz="2500" dirty="0" smtClean="0"/>
              <a:t>, </a:t>
            </a:r>
            <a:r>
              <a:rPr lang="en-US" sz="2500" dirty="0" err="1" smtClean="0"/>
              <a:t>sociograma</a:t>
            </a:r>
            <a:endParaRPr lang="en-US" dirty="0" smtClean="0"/>
          </a:p>
        </p:txBody>
      </p:sp>
      <p:sp>
        <p:nvSpPr>
          <p:cNvPr id="46084" name="Date Placeholder 3"/>
          <p:cNvSpPr>
            <a:spLocks noGrp="1"/>
          </p:cNvSpPr>
          <p:nvPr>
            <p:ph type="dt" sz="half"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9BE4EB3-105E-4B43-9541-F8D95CBA67B5}" type="datetime1">
              <a:rPr lang="ro-RO" altLang="en-US" smtClean="0"/>
              <a:pPr eaLnBrk="1" hangingPunct="1"/>
              <a:t>30.06.2016</a:t>
            </a:fld>
            <a:endParaRPr lang="en-US" altLang="en-US" smtClean="0"/>
          </a:p>
        </p:txBody>
      </p:sp>
      <p:sp>
        <p:nvSpPr>
          <p:cNvPr id="4608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A313D9B-0317-47CD-8166-A790DAE6BA35}" type="slidenum">
              <a:rPr lang="en-US" altLang="en-US" smtClean="0"/>
              <a:pPr eaLnBrk="1" hangingPunct="1"/>
              <a:t>10</a:t>
            </a:fld>
            <a:endParaRPr lang="en-US" altLang="en-US" smtClean="0"/>
          </a:p>
        </p:txBody>
      </p:sp>
    </p:spTree>
    <p:extLst>
      <p:ext uri="{BB962C8B-B14F-4D97-AF65-F5344CB8AC3E}">
        <p14:creationId xmlns:p14="http://schemas.microsoft.com/office/powerpoint/2010/main" val="6935049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533400" y="1027664"/>
            <a:ext cx="8077200" cy="648736"/>
          </a:xfrm>
        </p:spPr>
        <p:txBody>
          <a:bodyPr>
            <a:normAutofit fontScale="90000"/>
          </a:bodyPr>
          <a:lstStyle/>
          <a:p>
            <a:r>
              <a:rPr lang="en-US" b="1" dirty="0"/>
              <a:t>ETAPELE </a:t>
            </a:r>
            <a:r>
              <a:rPr lang="en-US" b="1" dirty="0" smtClean="0"/>
              <a:t>CERCET</a:t>
            </a:r>
            <a:r>
              <a:rPr lang="ro-RO" b="1" dirty="0" smtClean="0"/>
              <a:t>Ă</a:t>
            </a:r>
            <a:r>
              <a:rPr lang="en-US" b="1" dirty="0" smtClean="0"/>
              <a:t>RII (4)</a:t>
            </a:r>
            <a:endParaRPr lang="en-US" dirty="0" smtClean="0"/>
          </a:p>
        </p:txBody>
      </p:sp>
      <p:sp>
        <p:nvSpPr>
          <p:cNvPr id="47107" name="Content Placeholder 2"/>
          <p:cNvSpPr>
            <a:spLocks noGrp="1"/>
          </p:cNvSpPr>
          <p:nvPr>
            <p:ph idx="1"/>
          </p:nvPr>
        </p:nvSpPr>
        <p:spPr/>
        <p:txBody>
          <a:bodyPr/>
          <a:lstStyle/>
          <a:p>
            <a:pPr lvl="1"/>
            <a:r>
              <a:rPr lang="en-US" b="1" dirty="0" err="1" smtClean="0"/>
              <a:t>Prelucrarea</a:t>
            </a:r>
            <a:r>
              <a:rPr lang="en-US" b="1" dirty="0" smtClean="0"/>
              <a:t> </a:t>
            </a:r>
            <a:r>
              <a:rPr lang="en-US" b="1" dirty="0" err="1" smtClean="0"/>
              <a:t>si</a:t>
            </a:r>
            <a:r>
              <a:rPr lang="en-US" b="1" dirty="0" smtClean="0"/>
              <a:t> </a:t>
            </a:r>
            <a:r>
              <a:rPr lang="en-US" b="1" dirty="0" err="1" smtClean="0"/>
              <a:t>interpretarea</a:t>
            </a:r>
            <a:r>
              <a:rPr lang="en-US" b="1" dirty="0" smtClean="0"/>
              <a:t> </a:t>
            </a:r>
            <a:r>
              <a:rPr lang="en-US" b="1" dirty="0" err="1" smtClean="0"/>
              <a:t>datelor</a:t>
            </a:r>
            <a:r>
              <a:rPr lang="en-US" b="1" dirty="0" smtClean="0"/>
              <a:t> - </a:t>
            </a:r>
            <a:r>
              <a:rPr lang="en-US" dirty="0" err="1" smtClean="0"/>
              <a:t>datele</a:t>
            </a:r>
            <a:r>
              <a:rPr lang="en-US" dirty="0" smtClean="0"/>
              <a:t> </a:t>
            </a:r>
            <a:r>
              <a:rPr lang="en-US" dirty="0" err="1" smtClean="0"/>
              <a:t>colectate</a:t>
            </a:r>
            <a:r>
              <a:rPr lang="en-US" dirty="0" smtClean="0"/>
              <a:t> </a:t>
            </a:r>
            <a:r>
              <a:rPr lang="en-US" dirty="0" err="1" smtClean="0"/>
              <a:t>sa</a:t>
            </a:r>
            <a:r>
              <a:rPr lang="en-US" dirty="0" smtClean="0"/>
              <a:t> fie </a:t>
            </a:r>
            <a:r>
              <a:rPr lang="en-US" dirty="0" err="1" smtClean="0"/>
              <a:t>ordonate</a:t>
            </a:r>
            <a:r>
              <a:rPr lang="en-US" dirty="0" smtClean="0"/>
              <a:t>, </a:t>
            </a:r>
            <a:r>
              <a:rPr lang="it-IT" dirty="0" smtClean="0"/>
              <a:t>clasificate, sistematizate si corelate în vederea obtinerii unor </a:t>
            </a:r>
            <a:r>
              <a:rPr lang="en-US" dirty="0" err="1" smtClean="0"/>
              <a:t>concluzii</a:t>
            </a:r>
            <a:r>
              <a:rPr lang="en-US" dirty="0" smtClean="0"/>
              <a:t> </a:t>
            </a:r>
            <a:r>
              <a:rPr lang="en-US" dirty="0" err="1" smtClean="0"/>
              <a:t>partiale</a:t>
            </a:r>
            <a:r>
              <a:rPr lang="en-US" dirty="0" smtClean="0"/>
              <a:t> </a:t>
            </a:r>
            <a:r>
              <a:rPr lang="en-US" dirty="0" err="1" smtClean="0"/>
              <a:t>sau</a:t>
            </a:r>
            <a:r>
              <a:rPr lang="en-US" dirty="0" smtClean="0"/>
              <a:t> finale (</a:t>
            </a:r>
            <a:r>
              <a:rPr lang="it-IT" dirty="0" smtClean="0"/>
              <a:t>tehnici matematico-statistice, probabilistice,</a:t>
            </a:r>
            <a:r>
              <a:rPr lang="en-US" dirty="0" smtClean="0"/>
              <a:t> </a:t>
            </a:r>
            <a:r>
              <a:rPr lang="en-US" dirty="0" err="1" smtClean="0"/>
              <a:t>reprezentari</a:t>
            </a:r>
            <a:r>
              <a:rPr lang="en-US" dirty="0" smtClean="0"/>
              <a:t> </a:t>
            </a:r>
            <a:r>
              <a:rPr lang="en-US" dirty="0" err="1" smtClean="0"/>
              <a:t>grafice</a:t>
            </a:r>
            <a:r>
              <a:rPr lang="en-US" dirty="0" smtClean="0"/>
              <a:t>).</a:t>
            </a:r>
          </a:p>
          <a:p>
            <a:pPr lvl="1"/>
            <a:r>
              <a:rPr lang="en-US" b="1" dirty="0" err="1" smtClean="0"/>
              <a:t>Concluziile</a:t>
            </a:r>
            <a:r>
              <a:rPr lang="en-US" b="1" dirty="0" smtClean="0"/>
              <a:t> </a:t>
            </a:r>
            <a:r>
              <a:rPr lang="en-US" b="1" dirty="0" err="1" smtClean="0"/>
              <a:t>cercetarii</a:t>
            </a:r>
            <a:endParaRPr lang="en-US" b="1" dirty="0" smtClean="0"/>
          </a:p>
          <a:p>
            <a:endParaRPr lang="en-US" dirty="0" smtClean="0"/>
          </a:p>
        </p:txBody>
      </p:sp>
      <p:sp>
        <p:nvSpPr>
          <p:cNvPr id="47108" name="Date Placeholder 3"/>
          <p:cNvSpPr>
            <a:spLocks noGrp="1"/>
          </p:cNvSpPr>
          <p:nvPr>
            <p:ph type="dt" sz="half"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C62608A-9959-4E46-BEAA-A7A5E6BF1B5A}" type="datetime1">
              <a:rPr lang="ro-RO" altLang="en-US" smtClean="0"/>
              <a:pPr eaLnBrk="1" hangingPunct="1"/>
              <a:t>30.06.2016</a:t>
            </a:fld>
            <a:endParaRPr lang="en-US" altLang="en-US" smtClean="0"/>
          </a:p>
        </p:txBody>
      </p:sp>
      <p:sp>
        <p:nvSpPr>
          <p:cNvPr id="47109"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FF6DEAD-242E-4318-9025-385814E1DAB6}" type="slidenum">
              <a:rPr lang="en-US" altLang="en-US" smtClean="0"/>
              <a:pPr eaLnBrk="1" hangingPunct="1"/>
              <a:t>11</a:t>
            </a:fld>
            <a:endParaRPr lang="en-US" altLang="en-US" smtClean="0"/>
          </a:p>
        </p:txBody>
      </p:sp>
    </p:spTree>
    <p:extLst>
      <p:ext uri="{BB962C8B-B14F-4D97-AF65-F5344CB8AC3E}">
        <p14:creationId xmlns:p14="http://schemas.microsoft.com/office/powerpoint/2010/main" val="32704513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t-IT" b="1" dirty="0"/>
              <a:t>STRUCTURA UNEI </a:t>
            </a:r>
            <a:r>
              <a:rPr lang="it-IT" b="1" dirty="0" smtClean="0"/>
              <a:t>LUCR</a:t>
            </a:r>
            <a:r>
              <a:rPr lang="ro-RO" b="1" dirty="0" smtClean="0"/>
              <a:t>Ă</a:t>
            </a:r>
            <a:r>
              <a:rPr lang="it-IT" b="1" dirty="0" smtClean="0"/>
              <a:t>RI </a:t>
            </a:r>
            <a:r>
              <a:rPr lang="it-IT" b="1" dirty="0"/>
              <a:t>DE </a:t>
            </a:r>
            <a:r>
              <a:rPr lang="it-IT" b="1" dirty="0" smtClean="0"/>
              <a:t>CERCETARE</a:t>
            </a:r>
            <a:endParaRPr lang="en-US" b="1"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865539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b="1" dirty="0"/>
              <a:t>STRUCTURA UNEI </a:t>
            </a:r>
            <a:r>
              <a:rPr lang="it-IT" b="1" dirty="0" smtClean="0"/>
              <a:t>LUCR</a:t>
            </a:r>
            <a:r>
              <a:rPr lang="ro-RO" b="1" dirty="0" smtClean="0"/>
              <a:t>Ă</a:t>
            </a:r>
            <a:r>
              <a:rPr lang="it-IT" b="1" dirty="0" smtClean="0"/>
              <a:t>RI </a:t>
            </a:r>
            <a:r>
              <a:rPr lang="it-IT" b="1" dirty="0"/>
              <a:t>DE </a:t>
            </a:r>
            <a:r>
              <a:rPr lang="it-IT" b="1" dirty="0" smtClean="0"/>
              <a:t>CERCETARE (1)</a:t>
            </a:r>
            <a:endParaRPr lang="en-US" dirty="0"/>
          </a:p>
        </p:txBody>
      </p:sp>
      <p:sp>
        <p:nvSpPr>
          <p:cNvPr id="3" name="Content Placeholder 2"/>
          <p:cNvSpPr>
            <a:spLocks noGrp="1"/>
          </p:cNvSpPr>
          <p:nvPr>
            <p:ph idx="1"/>
          </p:nvPr>
        </p:nvSpPr>
        <p:spPr/>
        <p:txBody>
          <a:bodyPr>
            <a:normAutofit/>
          </a:bodyPr>
          <a:lstStyle/>
          <a:p>
            <a:r>
              <a:rPr lang="en-US" b="1" dirty="0" err="1" smtClean="0"/>
              <a:t>Partea</a:t>
            </a:r>
            <a:r>
              <a:rPr lang="en-US" b="1" dirty="0" smtClean="0"/>
              <a:t> </a:t>
            </a:r>
            <a:r>
              <a:rPr lang="en-US" b="1" dirty="0" err="1" smtClean="0"/>
              <a:t>introductiv</a:t>
            </a:r>
            <a:r>
              <a:rPr lang="ro-RO" b="1" dirty="0" err="1"/>
              <a:t>ă</a:t>
            </a:r>
            <a:r>
              <a:rPr lang="en-US" b="1" dirty="0" smtClean="0"/>
              <a:t> </a:t>
            </a:r>
            <a:r>
              <a:rPr lang="en-US" dirty="0" smtClean="0"/>
              <a:t>- </a:t>
            </a:r>
            <a:r>
              <a:rPr lang="en-US" dirty="0" err="1" smtClean="0"/>
              <a:t>relevarea</a:t>
            </a:r>
            <a:r>
              <a:rPr lang="en-US" dirty="0" smtClean="0"/>
              <a:t> </a:t>
            </a:r>
            <a:r>
              <a:rPr lang="en-US" dirty="0" err="1"/>
              <a:t>temei</a:t>
            </a:r>
            <a:r>
              <a:rPr lang="en-US" dirty="0"/>
              <a:t> </a:t>
            </a:r>
            <a:r>
              <a:rPr lang="en-US" dirty="0" err="1"/>
              <a:t>în</a:t>
            </a:r>
            <a:r>
              <a:rPr lang="en-US" dirty="0"/>
              <a:t> </a:t>
            </a:r>
            <a:r>
              <a:rPr lang="en-US" dirty="0" err="1"/>
              <a:t>literatura</a:t>
            </a:r>
            <a:r>
              <a:rPr lang="en-US" dirty="0"/>
              <a:t> de </a:t>
            </a:r>
            <a:r>
              <a:rPr lang="en-US" dirty="0" err="1"/>
              <a:t>specialitate</a:t>
            </a:r>
            <a:r>
              <a:rPr lang="en-US" dirty="0"/>
              <a:t> </a:t>
            </a:r>
            <a:r>
              <a:rPr lang="en-US" dirty="0" err="1"/>
              <a:t>existenta</a:t>
            </a:r>
            <a:r>
              <a:rPr lang="en-US" dirty="0"/>
              <a:t> </a:t>
            </a:r>
            <a:r>
              <a:rPr lang="en-US" dirty="0" err="1" smtClean="0"/>
              <a:t>precum</a:t>
            </a:r>
            <a:r>
              <a:rPr lang="en-US" dirty="0" smtClean="0"/>
              <a:t> </a:t>
            </a:r>
            <a:r>
              <a:rPr lang="en-US" dirty="0" err="1" smtClean="0"/>
              <a:t>si</a:t>
            </a:r>
            <a:r>
              <a:rPr lang="en-US" dirty="0" smtClean="0"/>
              <a:t> </a:t>
            </a:r>
            <a:r>
              <a:rPr lang="en-US" dirty="0" err="1"/>
              <a:t>în</a:t>
            </a:r>
            <a:r>
              <a:rPr lang="en-US" dirty="0"/>
              <a:t> </a:t>
            </a:r>
            <a:r>
              <a:rPr lang="en-US" dirty="0" err="1"/>
              <a:t>practica</a:t>
            </a:r>
            <a:r>
              <a:rPr lang="en-US" dirty="0"/>
              <a:t> </a:t>
            </a:r>
            <a:r>
              <a:rPr lang="en-US" dirty="0" err="1"/>
              <a:t>instructiv</a:t>
            </a:r>
            <a:r>
              <a:rPr lang="en-US" dirty="0"/>
              <a:t> – </a:t>
            </a:r>
            <a:r>
              <a:rPr lang="en-US" dirty="0" err="1" smtClean="0"/>
              <a:t>educativ</a:t>
            </a:r>
            <a:r>
              <a:rPr lang="ro-RO" dirty="0" smtClean="0"/>
              <a:t>ă</a:t>
            </a:r>
            <a:r>
              <a:rPr lang="en-US" dirty="0" smtClean="0"/>
              <a:t>;</a:t>
            </a:r>
            <a:endParaRPr lang="en-US" dirty="0"/>
          </a:p>
          <a:p>
            <a:pPr lvl="2"/>
            <a:r>
              <a:rPr lang="pt-BR" dirty="0" smtClean="0"/>
              <a:t>sublinierea </a:t>
            </a:r>
            <a:r>
              <a:rPr lang="pt-BR" dirty="0"/>
              <a:t>importantei temei pentru practica </a:t>
            </a:r>
            <a:r>
              <a:rPr lang="pt-BR" dirty="0" smtClean="0"/>
              <a:t>educationala</a:t>
            </a:r>
          </a:p>
          <a:p>
            <a:pPr lvl="2"/>
            <a:r>
              <a:rPr lang="it-IT" dirty="0" smtClean="0"/>
              <a:t>schitarea </a:t>
            </a:r>
            <a:r>
              <a:rPr lang="it-IT" dirty="0"/>
              <a:t>contributiilor personale ale cercetatorului pentru </a:t>
            </a:r>
            <a:r>
              <a:rPr lang="it-IT" dirty="0" smtClean="0"/>
              <a:t>a </a:t>
            </a:r>
            <a:r>
              <a:rPr lang="en-US" dirty="0" err="1" smtClean="0"/>
              <a:t>rezolva</a:t>
            </a:r>
            <a:r>
              <a:rPr lang="en-US" dirty="0" smtClean="0"/>
              <a:t> </a:t>
            </a:r>
            <a:r>
              <a:rPr lang="en-US" dirty="0" err="1"/>
              <a:t>problema</a:t>
            </a:r>
            <a:r>
              <a:rPr lang="en-US" dirty="0"/>
              <a:t> </a:t>
            </a:r>
            <a:r>
              <a:rPr lang="en-US" dirty="0" err="1" smtClean="0"/>
              <a:t>tratata</a:t>
            </a:r>
            <a:endParaRPr lang="en-US" dirty="0"/>
          </a:p>
        </p:txBody>
      </p:sp>
    </p:spTree>
    <p:extLst>
      <p:ext uri="{BB962C8B-B14F-4D97-AF65-F5344CB8AC3E}">
        <p14:creationId xmlns:p14="http://schemas.microsoft.com/office/powerpoint/2010/main" val="313231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b="1" dirty="0"/>
              <a:t>STRUCTURA UNEI </a:t>
            </a:r>
            <a:r>
              <a:rPr lang="it-IT" b="1" dirty="0" smtClean="0"/>
              <a:t>LUCR</a:t>
            </a:r>
            <a:r>
              <a:rPr lang="ro-RO" b="1" dirty="0" smtClean="0"/>
              <a:t>Ă</a:t>
            </a:r>
            <a:r>
              <a:rPr lang="it-IT" b="1" dirty="0" smtClean="0"/>
              <a:t>RI </a:t>
            </a:r>
            <a:r>
              <a:rPr lang="it-IT" b="1" dirty="0"/>
              <a:t>DE CERCETARE </a:t>
            </a:r>
            <a:r>
              <a:rPr lang="it-IT" b="1" dirty="0" smtClean="0"/>
              <a:t>(2)</a:t>
            </a:r>
            <a:endParaRPr lang="en-US" dirty="0"/>
          </a:p>
        </p:txBody>
      </p:sp>
      <p:sp>
        <p:nvSpPr>
          <p:cNvPr id="3" name="Content Placeholder 2"/>
          <p:cNvSpPr>
            <a:spLocks noGrp="1"/>
          </p:cNvSpPr>
          <p:nvPr>
            <p:ph idx="1"/>
          </p:nvPr>
        </p:nvSpPr>
        <p:spPr/>
        <p:txBody>
          <a:bodyPr>
            <a:normAutofit fontScale="92500" lnSpcReduction="20000"/>
          </a:bodyPr>
          <a:lstStyle/>
          <a:p>
            <a:r>
              <a:rPr lang="en-US" b="1" dirty="0" err="1"/>
              <a:t>Cuprinsul</a:t>
            </a:r>
            <a:endParaRPr lang="en-US" b="1" dirty="0"/>
          </a:p>
          <a:p>
            <a:pPr lvl="2"/>
            <a:r>
              <a:rPr lang="en-US" dirty="0" err="1"/>
              <a:t>definirea</a:t>
            </a:r>
            <a:r>
              <a:rPr lang="en-US" dirty="0"/>
              <a:t> </a:t>
            </a:r>
            <a:r>
              <a:rPr lang="en-US" dirty="0" err="1"/>
              <a:t>clara</a:t>
            </a:r>
            <a:r>
              <a:rPr lang="en-US" dirty="0"/>
              <a:t> a </a:t>
            </a:r>
            <a:r>
              <a:rPr lang="en-US" b="1" dirty="0" err="1"/>
              <a:t>conceptelor</a:t>
            </a:r>
            <a:r>
              <a:rPr lang="en-US" dirty="0"/>
              <a:t> de sine </a:t>
            </a:r>
            <a:r>
              <a:rPr lang="en-US" dirty="0" err="1"/>
              <a:t>statatoare</a:t>
            </a:r>
            <a:r>
              <a:rPr lang="en-US" dirty="0"/>
              <a:t>, </a:t>
            </a:r>
            <a:r>
              <a:rPr lang="en-US" dirty="0" err="1"/>
              <a:t>precum</a:t>
            </a:r>
            <a:r>
              <a:rPr lang="en-US" dirty="0"/>
              <a:t> </a:t>
            </a:r>
            <a:r>
              <a:rPr lang="en-US" dirty="0" err="1"/>
              <a:t>si</a:t>
            </a:r>
            <a:r>
              <a:rPr lang="en-US" dirty="0"/>
              <a:t> </a:t>
            </a:r>
            <a:r>
              <a:rPr lang="en-US" dirty="0" err="1"/>
              <a:t>în</a:t>
            </a:r>
            <a:r>
              <a:rPr lang="en-US" dirty="0"/>
              <a:t> </a:t>
            </a:r>
            <a:r>
              <a:rPr lang="en-US" dirty="0" err="1" smtClean="0"/>
              <a:t>corelatie</a:t>
            </a:r>
            <a:endParaRPr lang="en-US" dirty="0"/>
          </a:p>
          <a:p>
            <a:pPr lvl="2"/>
            <a:r>
              <a:rPr lang="en-US" dirty="0" err="1" smtClean="0"/>
              <a:t>clarificarea</a:t>
            </a:r>
            <a:r>
              <a:rPr lang="en-US" dirty="0" smtClean="0"/>
              <a:t> </a:t>
            </a:r>
            <a:r>
              <a:rPr lang="en-US" b="1" dirty="0" err="1"/>
              <a:t>suportului</a:t>
            </a:r>
            <a:r>
              <a:rPr lang="en-US" b="1" dirty="0"/>
              <a:t> </a:t>
            </a:r>
            <a:r>
              <a:rPr lang="en-US" b="1" dirty="0" err="1"/>
              <a:t>teoretic</a:t>
            </a:r>
            <a:r>
              <a:rPr lang="en-US" b="1" dirty="0"/>
              <a:t> </a:t>
            </a:r>
            <a:r>
              <a:rPr lang="en-US" dirty="0"/>
              <a:t>care </a:t>
            </a:r>
            <a:r>
              <a:rPr lang="en-US" dirty="0" err="1"/>
              <a:t>constituie</a:t>
            </a:r>
            <a:r>
              <a:rPr lang="en-US" dirty="0"/>
              <a:t> </a:t>
            </a:r>
            <a:r>
              <a:rPr lang="en-US" dirty="0" err="1"/>
              <a:t>punctul</a:t>
            </a:r>
            <a:r>
              <a:rPr lang="en-US" dirty="0"/>
              <a:t> </a:t>
            </a:r>
            <a:r>
              <a:rPr lang="en-US" dirty="0" smtClean="0"/>
              <a:t>de </a:t>
            </a:r>
            <a:r>
              <a:rPr lang="it-IT" dirty="0" smtClean="0"/>
              <a:t>plecare </a:t>
            </a:r>
            <a:r>
              <a:rPr lang="it-IT" dirty="0"/>
              <a:t>si de sprijin în abordarea </a:t>
            </a:r>
            <a:r>
              <a:rPr lang="it-IT" dirty="0" smtClean="0"/>
              <a:t>temei</a:t>
            </a:r>
          </a:p>
          <a:p>
            <a:pPr lvl="2"/>
            <a:r>
              <a:rPr lang="en-US" dirty="0" err="1" smtClean="0"/>
              <a:t>formularea</a:t>
            </a:r>
            <a:r>
              <a:rPr lang="en-US" dirty="0" smtClean="0"/>
              <a:t> </a:t>
            </a:r>
            <a:r>
              <a:rPr lang="en-US" dirty="0" err="1"/>
              <a:t>clara</a:t>
            </a:r>
            <a:r>
              <a:rPr lang="en-US" dirty="0"/>
              <a:t> a </a:t>
            </a:r>
            <a:r>
              <a:rPr lang="en-US" dirty="0" err="1"/>
              <a:t>ceea</a:t>
            </a:r>
            <a:r>
              <a:rPr lang="en-US" dirty="0"/>
              <a:t> </a:t>
            </a:r>
            <a:r>
              <a:rPr lang="en-US" b="1" dirty="0" err="1"/>
              <a:t>ce</a:t>
            </a:r>
            <a:r>
              <a:rPr lang="en-US" b="1" dirty="0"/>
              <a:t> se </a:t>
            </a:r>
            <a:r>
              <a:rPr lang="en-US" b="1" dirty="0" err="1"/>
              <a:t>urmareste</a:t>
            </a:r>
            <a:r>
              <a:rPr lang="en-US" b="1" dirty="0"/>
              <a:t> </a:t>
            </a:r>
            <a:r>
              <a:rPr lang="en-US" dirty="0" err="1"/>
              <a:t>sa</a:t>
            </a:r>
            <a:r>
              <a:rPr lang="en-US" dirty="0"/>
              <a:t> se </a:t>
            </a:r>
            <a:r>
              <a:rPr lang="en-US" dirty="0" err="1"/>
              <a:t>demonstreze</a:t>
            </a:r>
            <a:r>
              <a:rPr lang="en-US" dirty="0"/>
              <a:t> </a:t>
            </a:r>
            <a:r>
              <a:rPr lang="en-US" dirty="0" err="1" smtClean="0"/>
              <a:t>în</a:t>
            </a:r>
            <a:r>
              <a:rPr lang="en-US" dirty="0"/>
              <a:t> </a:t>
            </a:r>
            <a:r>
              <a:rPr lang="en-US" dirty="0" err="1" smtClean="0"/>
              <a:t>cadrul</a:t>
            </a:r>
            <a:r>
              <a:rPr lang="en-US" dirty="0" smtClean="0"/>
              <a:t> </a:t>
            </a:r>
            <a:r>
              <a:rPr lang="en-US" dirty="0" err="1" smtClean="0"/>
              <a:t>cercetarii</a:t>
            </a:r>
            <a:endParaRPr lang="en-US" dirty="0"/>
          </a:p>
          <a:p>
            <a:pPr lvl="2"/>
            <a:r>
              <a:rPr lang="en-US" dirty="0" err="1" smtClean="0"/>
              <a:t>aspectele</a:t>
            </a:r>
            <a:r>
              <a:rPr lang="en-US" dirty="0" smtClean="0"/>
              <a:t> </a:t>
            </a:r>
            <a:r>
              <a:rPr lang="en-US" b="1" dirty="0" err="1"/>
              <a:t>practic</a:t>
            </a:r>
            <a:r>
              <a:rPr lang="en-US" b="1" dirty="0"/>
              <a:t> </a:t>
            </a:r>
            <a:r>
              <a:rPr lang="en-US" b="1" dirty="0" err="1"/>
              <a:t>aplicative</a:t>
            </a:r>
            <a:r>
              <a:rPr lang="en-US" dirty="0"/>
              <a:t>; </a:t>
            </a:r>
            <a:r>
              <a:rPr lang="en-US" dirty="0" err="1"/>
              <a:t>formularea</a:t>
            </a:r>
            <a:r>
              <a:rPr lang="en-US" dirty="0"/>
              <a:t> de </a:t>
            </a:r>
            <a:r>
              <a:rPr lang="en-US" dirty="0" err="1" smtClean="0"/>
              <a:t>proiecte</a:t>
            </a:r>
            <a:r>
              <a:rPr lang="en-US" dirty="0" smtClean="0"/>
              <a:t>, </a:t>
            </a:r>
            <a:r>
              <a:rPr lang="en-US" dirty="0" err="1" smtClean="0"/>
              <a:t>demersuri</a:t>
            </a:r>
            <a:r>
              <a:rPr lang="en-US" dirty="0" smtClean="0"/>
              <a:t> </a:t>
            </a:r>
            <a:r>
              <a:rPr lang="en-US" dirty="0"/>
              <a:t>de </a:t>
            </a:r>
            <a:r>
              <a:rPr lang="en-US" dirty="0" err="1"/>
              <a:t>interventie</a:t>
            </a:r>
            <a:r>
              <a:rPr lang="en-US" dirty="0"/>
              <a:t>, </a:t>
            </a:r>
            <a:r>
              <a:rPr lang="en-US" dirty="0" err="1"/>
              <a:t>gasirea</a:t>
            </a:r>
            <a:r>
              <a:rPr lang="en-US" dirty="0"/>
              <a:t> de </a:t>
            </a:r>
            <a:r>
              <a:rPr lang="en-US" dirty="0" err="1"/>
              <a:t>solutii</a:t>
            </a:r>
            <a:r>
              <a:rPr lang="en-US" dirty="0"/>
              <a:t> concrete </a:t>
            </a:r>
            <a:r>
              <a:rPr lang="en-US" dirty="0" err="1" smtClean="0"/>
              <a:t>pentru</a:t>
            </a:r>
            <a:r>
              <a:rPr lang="en-US" dirty="0" smtClean="0"/>
              <a:t> </a:t>
            </a:r>
            <a:r>
              <a:rPr lang="en-US" dirty="0" err="1" smtClean="0"/>
              <a:t>eficientizarea</a:t>
            </a:r>
            <a:r>
              <a:rPr lang="en-US" dirty="0" smtClean="0"/>
              <a:t> </a:t>
            </a:r>
            <a:r>
              <a:rPr lang="en-US" dirty="0" err="1"/>
              <a:t>fenomenului</a:t>
            </a:r>
            <a:r>
              <a:rPr lang="en-US" dirty="0"/>
              <a:t> </a:t>
            </a:r>
            <a:r>
              <a:rPr lang="en-US" dirty="0" smtClean="0"/>
              <a:t>educational.</a:t>
            </a:r>
          </a:p>
          <a:p>
            <a:pPr lvl="2"/>
            <a:r>
              <a:rPr lang="pt-BR" b="1" dirty="0" smtClean="0"/>
              <a:t>argumentarea </a:t>
            </a:r>
            <a:r>
              <a:rPr lang="pt-BR" b="1" dirty="0"/>
              <a:t>solutiilor </a:t>
            </a:r>
            <a:r>
              <a:rPr lang="pt-BR" dirty="0"/>
              <a:t>date de cercetator cu </a:t>
            </a:r>
            <a:r>
              <a:rPr lang="pt-BR" dirty="0" smtClean="0"/>
              <a:t>elemente </a:t>
            </a:r>
            <a:r>
              <a:rPr lang="en-US" dirty="0" err="1" smtClean="0"/>
              <a:t>stiintifice</a:t>
            </a:r>
            <a:r>
              <a:rPr lang="en-US" dirty="0" smtClean="0"/>
              <a:t> </a:t>
            </a:r>
            <a:r>
              <a:rPr lang="en-US" dirty="0" err="1"/>
              <a:t>pertinente</a:t>
            </a:r>
            <a:r>
              <a:rPr lang="en-US" dirty="0"/>
              <a:t>.</a:t>
            </a:r>
          </a:p>
        </p:txBody>
      </p:sp>
    </p:spTree>
    <p:extLst>
      <p:ext uri="{BB962C8B-B14F-4D97-AF65-F5344CB8AC3E}">
        <p14:creationId xmlns:p14="http://schemas.microsoft.com/office/powerpoint/2010/main" val="371830310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t-IT" b="1" dirty="0"/>
              <a:t>STRUCTURA UNEI LUCRARI DE CERCETARE </a:t>
            </a:r>
            <a:r>
              <a:rPr lang="it-IT" b="1" dirty="0" smtClean="0"/>
              <a:t>(3)</a:t>
            </a:r>
            <a:endParaRPr lang="en-US" dirty="0"/>
          </a:p>
        </p:txBody>
      </p:sp>
      <p:sp>
        <p:nvSpPr>
          <p:cNvPr id="3" name="Content Placeholder 2"/>
          <p:cNvSpPr>
            <a:spLocks noGrp="1"/>
          </p:cNvSpPr>
          <p:nvPr>
            <p:ph idx="1"/>
          </p:nvPr>
        </p:nvSpPr>
        <p:spPr/>
        <p:txBody>
          <a:bodyPr>
            <a:normAutofit/>
          </a:bodyPr>
          <a:lstStyle/>
          <a:p>
            <a:r>
              <a:rPr lang="en-US" b="1" dirty="0" err="1" smtClean="0"/>
              <a:t>Partea</a:t>
            </a:r>
            <a:r>
              <a:rPr lang="en-US" b="1" dirty="0" smtClean="0"/>
              <a:t> </a:t>
            </a:r>
            <a:r>
              <a:rPr lang="en-US" b="1" dirty="0"/>
              <a:t>de </a:t>
            </a:r>
            <a:r>
              <a:rPr lang="en-US" b="1" dirty="0" err="1" smtClean="0"/>
              <a:t>încheiere</a:t>
            </a:r>
            <a:endParaRPr lang="en-US" b="1" dirty="0"/>
          </a:p>
          <a:p>
            <a:pPr lvl="2"/>
            <a:r>
              <a:rPr lang="en-US" dirty="0" err="1" smtClean="0"/>
              <a:t>elaborarea</a:t>
            </a:r>
            <a:r>
              <a:rPr lang="en-US" dirty="0" smtClean="0"/>
              <a:t> </a:t>
            </a:r>
            <a:r>
              <a:rPr lang="en-US" dirty="0"/>
              <a:t>de </a:t>
            </a:r>
            <a:r>
              <a:rPr lang="en-US" b="1" dirty="0" err="1"/>
              <a:t>concluzii</a:t>
            </a:r>
            <a:r>
              <a:rPr lang="en-US" b="1" dirty="0"/>
              <a:t> </a:t>
            </a:r>
            <a:r>
              <a:rPr lang="en-US" b="1" dirty="0" err="1"/>
              <a:t>clare</a:t>
            </a:r>
            <a:r>
              <a:rPr lang="en-US" dirty="0"/>
              <a:t>, care </a:t>
            </a:r>
            <a:r>
              <a:rPr lang="en-US" dirty="0" err="1"/>
              <a:t>sa</a:t>
            </a:r>
            <a:r>
              <a:rPr lang="en-US" dirty="0"/>
              <a:t> se </a:t>
            </a:r>
            <a:r>
              <a:rPr lang="en-US" dirty="0" err="1"/>
              <a:t>emita</a:t>
            </a:r>
            <a:r>
              <a:rPr lang="en-US" dirty="0"/>
              <a:t> </a:t>
            </a:r>
            <a:r>
              <a:rPr lang="en-US" dirty="0" err="1"/>
              <a:t>pe</a:t>
            </a:r>
            <a:r>
              <a:rPr lang="en-US" dirty="0"/>
              <a:t> </a:t>
            </a:r>
            <a:r>
              <a:rPr lang="en-US" dirty="0" err="1"/>
              <a:t>baza</a:t>
            </a:r>
            <a:r>
              <a:rPr lang="en-US" dirty="0"/>
              <a:t> </a:t>
            </a:r>
            <a:r>
              <a:rPr lang="en-US" dirty="0" err="1" smtClean="0"/>
              <a:t>celor</a:t>
            </a:r>
            <a:r>
              <a:rPr lang="en-US" dirty="0" smtClean="0"/>
              <a:t> </a:t>
            </a:r>
            <a:r>
              <a:rPr lang="en-US" dirty="0" err="1" smtClean="0"/>
              <a:t>prezentate</a:t>
            </a:r>
            <a:r>
              <a:rPr lang="en-US" dirty="0" smtClean="0"/>
              <a:t> </a:t>
            </a:r>
            <a:r>
              <a:rPr lang="en-US" dirty="0" err="1"/>
              <a:t>si</a:t>
            </a:r>
            <a:r>
              <a:rPr lang="en-US" dirty="0"/>
              <a:t> </a:t>
            </a:r>
            <a:r>
              <a:rPr lang="en-US" dirty="0" err="1" smtClean="0"/>
              <a:t>analizate</a:t>
            </a:r>
            <a:endParaRPr lang="en-US" dirty="0" smtClean="0"/>
          </a:p>
          <a:p>
            <a:pPr lvl="2"/>
            <a:r>
              <a:rPr lang="it-IT" dirty="0" smtClean="0"/>
              <a:t>legatura </a:t>
            </a:r>
            <a:r>
              <a:rPr lang="it-IT" dirty="0"/>
              <a:t>concluziilor cu continutul, </a:t>
            </a:r>
            <a:r>
              <a:rPr lang="it-IT" b="1" dirty="0"/>
              <a:t>obiectivele si </a:t>
            </a:r>
            <a:r>
              <a:rPr lang="it-IT" b="1" dirty="0" smtClean="0"/>
              <a:t>ipotezele </a:t>
            </a:r>
            <a:r>
              <a:rPr lang="en-US" dirty="0" err="1" smtClean="0"/>
              <a:t>cercetarii</a:t>
            </a:r>
            <a:endParaRPr lang="en-US" dirty="0"/>
          </a:p>
          <a:p>
            <a:pPr lvl="2"/>
            <a:r>
              <a:rPr lang="it-IT" dirty="0" smtClean="0"/>
              <a:t>prezentarea </a:t>
            </a:r>
            <a:r>
              <a:rPr lang="it-IT" dirty="0"/>
              <a:t>într-un mod oportun a eventualelor </a:t>
            </a:r>
            <a:r>
              <a:rPr lang="it-IT" b="1" dirty="0"/>
              <a:t>propuneri</a:t>
            </a:r>
            <a:r>
              <a:rPr lang="it-IT" dirty="0"/>
              <a:t> </a:t>
            </a:r>
            <a:r>
              <a:rPr lang="it-IT" dirty="0" smtClean="0"/>
              <a:t>ale </a:t>
            </a:r>
            <a:r>
              <a:rPr lang="en-US" dirty="0" err="1" smtClean="0"/>
              <a:t>cercetatorului</a:t>
            </a:r>
            <a:endParaRPr lang="en-US" dirty="0"/>
          </a:p>
        </p:txBody>
      </p:sp>
    </p:spTree>
    <p:extLst>
      <p:ext uri="{BB962C8B-B14F-4D97-AF65-F5344CB8AC3E}">
        <p14:creationId xmlns:p14="http://schemas.microsoft.com/office/powerpoint/2010/main" val="35339243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METODE DE CERCETARE</a:t>
            </a:r>
            <a:endParaRPr lang="en-US" b="1"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548693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METODE DE </a:t>
            </a:r>
            <a:r>
              <a:rPr lang="en-US" b="1" dirty="0" smtClean="0"/>
              <a:t>CERCETARE (1)</a:t>
            </a:r>
            <a:endParaRPr lang="en-US" dirty="0"/>
          </a:p>
        </p:txBody>
      </p:sp>
      <p:sp>
        <p:nvSpPr>
          <p:cNvPr id="3" name="Content Placeholder 2"/>
          <p:cNvSpPr>
            <a:spLocks noGrp="1"/>
          </p:cNvSpPr>
          <p:nvPr>
            <p:ph idx="1"/>
          </p:nvPr>
        </p:nvSpPr>
        <p:spPr/>
        <p:txBody>
          <a:bodyPr>
            <a:normAutofit fontScale="92500" lnSpcReduction="10000"/>
          </a:bodyPr>
          <a:lstStyle/>
          <a:p>
            <a:r>
              <a:rPr lang="pt-BR" b="1" dirty="0"/>
              <a:t>A. Metode de colectare a </a:t>
            </a:r>
            <a:r>
              <a:rPr lang="pt-BR" b="1" dirty="0" smtClean="0"/>
              <a:t>datelor</a:t>
            </a:r>
          </a:p>
          <a:p>
            <a:pPr lvl="2"/>
            <a:r>
              <a:rPr lang="en-US" dirty="0" err="1" smtClean="0"/>
              <a:t>metoda</a:t>
            </a:r>
            <a:r>
              <a:rPr lang="en-US" dirty="0" smtClean="0"/>
              <a:t> </a:t>
            </a:r>
            <a:r>
              <a:rPr lang="en-US" dirty="0" err="1" smtClean="0"/>
              <a:t>observatiei</a:t>
            </a:r>
            <a:endParaRPr lang="en-US" dirty="0" smtClean="0"/>
          </a:p>
          <a:p>
            <a:pPr lvl="2"/>
            <a:r>
              <a:rPr lang="en-US" dirty="0" err="1" smtClean="0"/>
              <a:t>experimentul</a:t>
            </a:r>
            <a:r>
              <a:rPr lang="en-US" dirty="0" smtClean="0"/>
              <a:t> </a:t>
            </a:r>
            <a:r>
              <a:rPr lang="en-US" dirty="0"/>
              <a:t>pedagogic, </a:t>
            </a:r>
            <a:r>
              <a:rPr lang="en-US" dirty="0" err="1"/>
              <a:t>psihologic</a:t>
            </a:r>
            <a:r>
              <a:rPr lang="en-US" dirty="0"/>
              <a:t>, </a:t>
            </a:r>
            <a:r>
              <a:rPr lang="en-US" dirty="0" err="1"/>
              <a:t>sociologie</a:t>
            </a:r>
            <a:endParaRPr lang="en-US" dirty="0"/>
          </a:p>
          <a:p>
            <a:pPr lvl="2"/>
            <a:r>
              <a:rPr lang="it-IT" dirty="0" smtClean="0"/>
              <a:t>metoda </a:t>
            </a:r>
            <a:r>
              <a:rPr lang="it-IT" dirty="0"/>
              <a:t>anchetei pe baza de convorbire</a:t>
            </a:r>
          </a:p>
          <a:p>
            <a:pPr lvl="2"/>
            <a:r>
              <a:rPr lang="it-IT" dirty="0" smtClean="0"/>
              <a:t>metoda </a:t>
            </a:r>
            <a:r>
              <a:rPr lang="it-IT" dirty="0"/>
              <a:t>anchetei pe baza de chestionar</a:t>
            </a:r>
          </a:p>
          <a:p>
            <a:pPr lvl="2"/>
            <a:r>
              <a:rPr lang="en-US" dirty="0" err="1" smtClean="0"/>
              <a:t>analiza</a:t>
            </a:r>
            <a:r>
              <a:rPr lang="en-US" dirty="0" smtClean="0"/>
              <a:t> </a:t>
            </a:r>
            <a:r>
              <a:rPr lang="en-US" dirty="0" err="1"/>
              <a:t>documentelor</a:t>
            </a:r>
            <a:r>
              <a:rPr lang="en-US" dirty="0"/>
              <a:t> </a:t>
            </a:r>
            <a:r>
              <a:rPr lang="en-US" dirty="0" err="1"/>
              <a:t>scolare</a:t>
            </a:r>
            <a:endParaRPr lang="en-US" dirty="0"/>
          </a:p>
          <a:p>
            <a:pPr lvl="2"/>
            <a:r>
              <a:rPr lang="pt-BR" dirty="0" smtClean="0"/>
              <a:t>metoda </a:t>
            </a:r>
            <a:r>
              <a:rPr lang="pt-BR" dirty="0"/>
              <a:t>analizei produselor activitatii</a:t>
            </a:r>
          </a:p>
          <a:p>
            <a:pPr lvl="2"/>
            <a:r>
              <a:rPr lang="en-US" dirty="0" err="1" smtClean="0"/>
              <a:t>testul</a:t>
            </a:r>
            <a:r>
              <a:rPr lang="en-US" dirty="0" smtClean="0"/>
              <a:t> </a:t>
            </a:r>
            <a:r>
              <a:rPr lang="en-US" dirty="0" err="1"/>
              <a:t>sociometric</a:t>
            </a:r>
            <a:endParaRPr lang="en-US" dirty="0"/>
          </a:p>
          <a:p>
            <a:pPr lvl="2"/>
            <a:r>
              <a:rPr lang="en-US" dirty="0" err="1" smtClean="0"/>
              <a:t>matricea</a:t>
            </a:r>
            <a:r>
              <a:rPr lang="en-US" dirty="0" smtClean="0"/>
              <a:t> </a:t>
            </a:r>
            <a:r>
              <a:rPr lang="en-US" dirty="0" err="1"/>
              <a:t>sociometrica</a:t>
            </a:r>
            <a:endParaRPr lang="en-US" dirty="0"/>
          </a:p>
          <a:p>
            <a:pPr lvl="2"/>
            <a:r>
              <a:rPr lang="en-US" dirty="0" err="1" smtClean="0"/>
              <a:t>sociograma</a:t>
            </a:r>
            <a:endParaRPr lang="en-US" dirty="0"/>
          </a:p>
        </p:txBody>
      </p:sp>
    </p:spTree>
    <p:extLst>
      <p:ext uri="{BB962C8B-B14F-4D97-AF65-F5344CB8AC3E}">
        <p14:creationId xmlns:p14="http://schemas.microsoft.com/office/powerpoint/2010/main" val="37241229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METODE DE CERCETARE </a:t>
            </a:r>
            <a:r>
              <a:rPr lang="en-US" b="1" dirty="0" smtClean="0"/>
              <a:t>(2)</a:t>
            </a:r>
            <a:endParaRPr lang="en-US" dirty="0"/>
          </a:p>
        </p:txBody>
      </p:sp>
      <p:sp>
        <p:nvSpPr>
          <p:cNvPr id="3" name="Content Placeholder 2"/>
          <p:cNvSpPr>
            <a:spLocks noGrp="1"/>
          </p:cNvSpPr>
          <p:nvPr>
            <p:ph idx="1"/>
          </p:nvPr>
        </p:nvSpPr>
        <p:spPr/>
        <p:txBody>
          <a:bodyPr>
            <a:normAutofit/>
          </a:bodyPr>
          <a:lstStyle/>
          <a:p>
            <a:r>
              <a:rPr lang="pt-BR" b="1" dirty="0"/>
              <a:t>B. Metode de masurare a datelor</a:t>
            </a:r>
          </a:p>
          <a:p>
            <a:pPr lvl="1"/>
            <a:r>
              <a:rPr lang="en-US" dirty="0" err="1" smtClean="0"/>
              <a:t>numararea</a:t>
            </a:r>
            <a:r>
              <a:rPr lang="en-US" dirty="0" smtClean="0"/>
              <a:t> </a:t>
            </a:r>
            <a:r>
              <a:rPr lang="en-US" dirty="0"/>
              <a:t>(</a:t>
            </a:r>
            <a:r>
              <a:rPr lang="en-US" dirty="0" err="1"/>
              <a:t>înregistrarea</a:t>
            </a:r>
            <a:r>
              <a:rPr lang="en-US" dirty="0"/>
              <a:t>)</a:t>
            </a:r>
          </a:p>
          <a:p>
            <a:pPr lvl="1"/>
            <a:r>
              <a:rPr lang="it-IT" dirty="0" smtClean="0"/>
              <a:t>clasificarea </a:t>
            </a:r>
            <a:r>
              <a:rPr lang="it-IT" dirty="0"/>
              <a:t>sau ordonarea (procedeul rangului)</a:t>
            </a:r>
          </a:p>
          <a:p>
            <a:pPr lvl="1"/>
            <a:r>
              <a:rPr lang="en-US" dirty="0" err="1" smtClean="0"/>
              <a:t>compararea</a:t>
            </a:r>
            <a:r>
              <a:rPr lang="en-US" dirty="0" smtClean="0"/>
              <a:t> </a:t>
            </a:r>
            <a:r>
              <a:rPr lang="en-US" dirty="0"/>
              <a:t>(</a:t>
            </a:r>
            <a:r>
              <a:rPr lang="en-US" dirty="0" err="1"/>
              <a:t>raportarea</a:t>
            </a:r>
            <a:r>
              <a:rPr lang="en-US" dirty="0"/>
              <a:t>)</a:t>
            </a:r>
          </a:p>
        </p:txBody>
      </p:sp>
    </p:spTree>
    <p:extLst>
      <p:ext uri="{BB962C8B-B14F-4D97-AF65-F5344CB8AC3E}">
        <p14:creationId xmlns:p14="http://schemas.microsoft.com/office/powerpoint/2010/main" val="31244120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METODE DE CERCETARE </a:t>
            </a:r>
            <a:r>
              <a:rPr lang="en-US" b="1" dirty="0" smtClean="0"/>
              <a:t>(3)</a:t>
            </a:r>
            <a:endParaRPr lang="en-US" dirty="0"/>
          </a:p>
        </p:txBody>
      </p:sp>
      <p:sp>
        <p:nvSpPr>
          <p:cNvPr id="3" name="Content Placeholder 2"/>
          <p:cNvSpPr>
            <a:spLocks noGrp="1"/>
          </p:cNvSpPr>
          <p:nvPr>
            <p:ph idx="1"/>
          </p:nvPr>
        </p:nvSpPr>
        <p:spPr/>
        <p:txBody>
          <a:bodyPr>
            <a:normAutofit/>
          </a:bodyPr>
          <a:lstStyle/>
          <a:p>
            <a:r>
              <a:rPr lang="pt-BR" b="1" dirty="0"/>
              <a:t>C. Metode de prelucrare a </a:t>
            </a:r>
            <a:r>
              <a:rPr lang="pt-BR" b="1" dirty="0" smtClean="0"/>
              <a:t>datelor - </a:t>
            </a:r>
            <a:r>
              <a:rPr lang="en-US" dirty="0" err="1" smtClean="0"/>
              <a:t>metodele</a:t>
            </a:r>
            <a:r>
              <a:rPr lang="en-US" dirty="0" smtClean="0"/>
              <a:t> </a:t>
            </a:r>
            <a:r>
              <a:rPr lang="en-US" dirty="0"/>
              <a:t>care se </a:t>
            </a:r>
            <a:r>
              <a:rPr lang="en-US" dirty="0" err="1" smtClean="0"/>
              <a:t>bazeaza</a:t>
            </a:r>
            <a:r>
              <a:rPr lang="en-US" dirty="0" smtClean="0"/>
              <a:t> </a:t>
            </a:r>
            <a:r>
              <a:rPr lang="it-IT" dirty="0" smtClean="0"/>
              <a:t>pe </a:t>
            </a:r>
            <a:r>
              <a:rPr lang="it-IT" dirty="0"/>
              <a:t>calcularea unor indici statistici si metodele grafice </a:t>
            </a:r>
            <a:r>
              <a:rPr lang="it-IT" dirty="0" smtClean="0"/>
              <a:t>de </a:t>
            </a:r>
            <a:r>
              <a:rPr lang="en-US" dirty="0" err="1" smtClean="0"/>
              <a:t>prelucrare</a:t>
            </a:r>
            <a:r>
              <a:rPr lang="en-US" dirty="0" smtClean="0"/>
              <a:t> a </a:t>
            </a:r>
            <a:r>
              <a:rPr lang="en-US" dirty="0" err="1" smtClean="0"/>
              <a:t>datelor</a:t>
            </a:r>
            <a:r>
              <a:rPr lang="en-US" dirty="0"/>
              <a:t>.</a:t>
            </a:r>
          </a:p>
          <a:p>
            <a:pPr lvl="1"/>
            <a:r>
              <a:rPr lang="en-US" dirty="0" err="1" smtClean="0"/>
              <a:t>indici</a:t>
            </a:r>
            <a:r>
              <a:rPr lang="en-US" dirty="0" smtClean="0"/>
              <a:t> </a:t>
            </a:r>
            <a:r>
              <a:rPr lang="en-US" dirty="0"/>
              <a:t>care </a:t>
            </a:r>
            <a:r>
              <a:rPr lang="en-US" dirty="0" err="1"/>
              <a:t>exprima</a:t>
            </a:r>
            <a:r>
              <a:rPr lang="en-US" dirty="0"/>
              <a:t> </a:t>
            </a:r>
            <a:r>
              <a:rPr lang="en-US" dirty="0" err="1"/>
              <a:t>tendinta</a:t>
            </a:r>
            <a:r>
              <a:rPr lang="en-US" dirty="0"/>
              <a:t> </a:t>
            </a:r>
            <a:r>
              <a:rPr lang="en-US" dirty="0" err="1"/>
              <a:t>centrala</a:t>
            </a:r>
            <a:r>
              <a:rPr lang="en-US" dirty="0"/>
              <a:t> </a:t>
            </a:r>
            <a:r>
              <a:rPr lang="en-US" dirty="0" err="1"/>
              <a:t>într</a:t>
            </a:r>
            <a:r>
              <a:rPr lang="en-US" dirty="0"/>
              <a:t>-un </a:t>
            </a:r>
            <a:r>
              <a:rPr lang="en-US" dirty="0" err="1"/>
              <a:t>colectiv</a:t>
            </a:r>
            <a:r>
              <a:rPr lang="en-US" dirty="0"/>
              <a:t>: </a:t>
            </a:r>
            <a:r>
              <a:rPr lang="en-US" dirty="0" smtClean="0"/>
              <a:t>media, </a:t>
            </a:r>
            <a:r>
              <a:rPr lang="en-US" dirty="0" err="1" smtClean="0"/>
              <a:t>mediana</a:t>
            </a:r>
            <a:r>
              <a:rPr lang="en-US" dirty="0"/>
              <a:t>, </a:t>
            </a:r>
            <a:r>
              <a:rPr lang="en-US" dirty="0" err="1" smtClean="0"/>
              <a:t>modul</a:t>
            </a:r>
            <a:endParaRPr lang="en-US" dirty="0" smtClean="0"/>
          </a:p>
          <a:p>
            <a:pPr lvl="1"/>
            <a:r>
              <a:rPr lang="it-IT" dirty="0"/>
              <a:t>indici care exprima variatia: amplitudinea, abaterea </a:t>
            </a:r>
            <a:r>
              <a:rPr lang="it-IT" dirty="0" smtClean="0"/>
              <a:t>medie, </a:t>
            </a:r>
            <a:r>
              <a:rPr lang="en-US" dirty="0" err="1" smtClean="0"/>
              <a:t>abaterea</a:t>
            </a:r>
            <a:r>
              <a:rPr lang="en-US" dirty="0" smtClean="0"/>
              <a:t> standard, </a:t>
            </a:r>
            <a:r>
              <a:rPr lang="en-US" dirty="0" err="1" smtClean="0"/>
              <a:t>coeficienti</a:t>
            </a:r>
            <a:r>
              <a:rPr lang="en-US" dirty="0" smtClean="0"/>
              <a:t> </a:t>
            </a:r>
            <a:r>
              <a:rPr lang="en-US" dirty="0"/>
              <a:t>de </a:t>
            </a:r>
            <a:r>
              <a:rPr lang="en-US" dirty="0" err="1" smtClean="0"/>
              <a:t>corelatie</a:t>
            </a:r>
            <a:endParaRPr lang="en-US" dirty="0"/>
          </a:p>
        </p:txBody>
      </p:sp>
    </p:spTree>
    <p:extLst>
      <p:ext uri="{BB962C8B-B14F-4D97-AF65-F5344CB8AC3E}">
        <p14:creationId xmlns:p14="http://schemas.microsoft.com/office/powerpoint/2010/main" val="39961203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smtClean="0"/>
              <a:t>Ex. </a:t>
            </a:r>
            <a:r>
              <a:rPr lang="en-US" b="1" dirty="0" err="1" smtClean="0"/>
              <a:t>Testul</a:t>
            </a:r>
            <a:r>
              <a:rPr lang="en-US" b="1" dirty="0" smtClean="0"/>
              <a:t> </a:t>
            </a:r>
            <a:r>
              <a:rPr lang="en-US" b="1" dirty="0" err="1" smtClean="0"/>
              <a:t>sociometric</a:t>
            </a:r>
            <a:r>
              <a:rPr lang="ro-RO" b="1" dirty="0" smtClean="0"/>
              <a:t> (1)</a:t>
            </a:r>
            <a:endParaRPr lang="en-US" b="1" dirty="0"/>
          </a:p>
        </p:txBody>
      </p:sp>
      <p:sp>
        <p:nvSpPr>
          <p:cNvPr id="3" name="Content Placeholder 2"/>
          <p:cNvSpPr>
            <a:spLocks noGrp="1"/>
          </p:cNvSpPr>
          <p:nvPr>
            <p:ph idx="1"/>
          </p:nvPr>
        </p:nvSpPr>
        <p:spPr/>
        <p:txBody>
          <a:bodyPr>
            <a:normAutofit/>
          </a:bodyPr>
          <a:lstStyle/>
          <a:p>
            <a:r>
              <a:rPr lang="en-US" dirty="0"/>
              <a:t>Au </a:t>
            </a:r>
            <a:r>
              <a:rPr lang="en-US" dirty="0" err="1"/>
              <a:t>fost</a:t>
            </a:r>
            <a:r>
              <a:rPr lang="en-US" dirty="0"/>
              <a:t> </a:t>
            </a:r>
            <a:r>
              <a:rPr lang="en-US" dirty="0" err="1" smtClean="0"/>
              <a:t>introdus</a:t>
            </a:r>
            <a:r>
              <a:rPr lang="en-US" dirty="0" smtClean="0"/>
              <a:t> </a:t>
            </a:r>
            <a:r>
              <a:rPr lang="en-US" dirty="0"/>
              <a:t>de </a:t>
            </a:r>
            <a:r>
              <a:rPr lang="en-US" dirty="0" smtClean="0"/>
              <a:t>Moreno </a:t>
            </a:r>
            <a:r>
              <a:rPr lang="en-US" dirty="0" err="1"/>
              <a:t>fiind</a:t>
            </a:r>
            <a:r>
              <a:rPr lang="en-US" dirty="0"/>
              <a:t> </a:t>
            </a:r>
            <a:r>
              <a:rPr lang="en-US" dirty="0" err="1" smtClean="0"/>
              <a:t>considerat</a:t>
            </a:r>
            <a:r>
              <a:rPr lang="en-US" dirty="0" smtClean="0"/>
              <a:t> un</a:t>
            </a:r>
            <a:r>
              <a:rPr lang="ro-RO" dirty="0" smtClean="0"/>
              <a:t> </a:t>
            </a:r>
            <a:r>
              <a:rPr lang="en-US" dirty="0" smtClean="0"/>
              <a:t>instrument </a:t>
            </a:r>
            <a:r>
              <a:rPr lang="en-US" dirty="0" err="1"/>
              <a:t>valoros</a:t>
            </a:r>
            <a:r>
              <a:rPr lang="en-US" dirty="0"/>
              <a:t> </a:t>
            </a:r>
            <a:r>
              <a:rPr lang="en-US" dirty="0" err="1"/>
              <a:t>în</a:t>
            </a:r>
            <a:r>
              <a:rPr lang="en-US" dirty="0"/>
              <a:t> </a:t>
            </a:r>
            <a:r>
              <a:rPr lang="en-US" dirty="0" err="1"/>
              <a:t>studiul</a:t>
            </a:r>
            <a:r>
              <a:rPr lang="en-US" dirty="0"/>
              <a:t> </a:t>
            </a:r>
            <a:r>
              <a:rPr lang="en-US" dirty="0" err="1"/>
              <a:t>relatiilor</a:t>
            </a:r>
            <a:r>
              <a:rPr lang="en-US" dirty="0"/>
              <a:t> </a:t>
            </a:r>
            <a:r>
              <a:rPr lang="en-US" dirty="0" err="1"/>
              <a:t>dintre</a:t>
            </a:r>
            <a:r>
              <a:rPr lang="en-US" dirty="0"/>
              <a:t> </a:t>
            </a:r>
            <a:r>
              <a:rPr lang="en-US" dirty="0" err="1"/>
              <a:t>membrii</a:t>
            </a:r>
            <a:r>
              <a:rPr lang="en-US" dirty="0"/>
              <a:t> </a:t>
            </a:r>
            <a:r>
              <a:rPr lang="en-US" dirty="0" err="1"/>
              <a:t>unui</a:t>
            </a:r>
            <a:r>
              <a:rPr lang="en-US" dirty="0"/>
              <a:t> </a:t>
            </a:r>
            <a:r>
              <a:rPr lang="en-US" dirty="0" err="1"/>
              <a:t>grup</a:t>
            </a:r>
            <a:r>
              <a:rPr lang="en-US" dirty="0"/>
              <a:t>.</a:t>
            </a:r>
          </a:p>
          <a:p>
            <a:r>
              <a:rPr lang="en-US" dirty="0" err="1"/>
              <a:t>Tehnicile</a:t>
            </a:r>
            <a:r>
              <a:rPr lang="en-US" dirty="0"/>
              <a:t> </a:t>
            </a:r>
            <a:r>
              <a:rPr lang="en-US" dirty="0" err="1"/>
              <a:t>sociometrice</a:t>
            </a:r>
            <a:r>
              <a:rPr lang="en-US" dirty="0"/>
              <a:t> ne </a:t>
            </a:r>
            <a:r>
              <a:rPr lang="en-US" dirty="0" err="1"/>
              <a:t>ofera</a:t>
            </a:r>
            <a:r>
              <a:rPr lang="en-US" dirty="0"/>
              <a:t> date </a:t>
            </a:r>
            <a:r>
              <a:rPr lang="en-US" dirty="0" err="1" smtClean="0"/>
              <a:t>despre</a:t>
            </a:r>
            <a:r>
              <a:rPr lang="en-US" dirty="0" smtClean="0"/>
              <a:t>:</a:t>
            </a:r>
            <a:endParaRPr lang="ro-RO" dirty="0" smtClean="0"/>
          </a:p>
          <a:p>
            <a:pPr lvl="1"/>
            <a:r>
              <a:rPr lang="en-US" dirty="0" err="1" smtClean="0"/>
              <a:t>relatiile</a:t>
            </a:r>
            <a:r>
              <a:rPr lang="en-US" dirty="0" smtClean="0"/>
              <a:t> </a:t>
            </a:r>
            <a:r>
              <a:rPr lang="en-US" dirty="0" err="1" smtClean="0"/>
              <a:t>afective</a:t>
            </a:r>
            <a:r>
              <a:rPr lang="en-US" dirty="0" smtClean="0"/>
              <a:t>,</a:t>
            </a:r>
            <a:endParaRPr lang="ro-RO" dirty="0" smtClean="0"/>
          </a:p>
          <a:p>
            <a:pPr lvl="1"/>
            <a:r>
              <a:rPr lang="en-US" dirty="0" err="1" smtClean="0"/>
              <a:t>preferintele</a:t>
            </a:r>
            <a:r>
              <a:rPr lang="en-US" dirty="0" smtClean="0"/>
              <a:t> </a:t>
            </a:r>
            <a:r>
              <a:rPr lang="en-US" dirty="0" err="1"/>
              <a:t>dintre</a:t>
            </a:r>
            <a:r>
              <a:rPr lang="en-US" dirty="0"/>
              <a:t> </a:t>
            </a:r>
            <a:r>
              <a:rPr lang="en-US" dirty="0" err="1"/>
              <a:t>membrii</a:t>
            </a:r>
            <a:r>
              <a:rPr lang="en-US" dirty="0"/>
              <a:t> </a:t>
            </a:r>
            <a:r>
              <a:rPr lang="en-US" dirty="0" err="1" smtClean="0"/>
              <a:t>grupului</a:t>
            </a:r>
            <a:r>
              <a:rPr lang="en-US" dirty="0" smtClean="0"/>
              <a:t>,</a:t>
            </a:r>
            <a:endParaRPr lang="ro-RO" dirty="0" smtClean="0"/>
          </a:p>
          <a:p>
            <a:pPr lvl="1"/>
            <a:r>
              <a:rPr lang="en-US" dirty="0" err="1" smtClean="0"/>
              <a:t>stadiul</a:t>
            </a:r>
            <a:r>
              <a:rPr lang="en-US" dirty="0" smtClean="0"/>
              <a:t> </a:t>
            </a:r>
            <a:r>
              <a:rPr lang="en-US" dirty="0" err="1"/>
              <a:t>concret</a:t>
            </a:r>
            <a:r>
              <a:rPr lang="en-US" dirty="0"/>
              <a:t> </a:t>
            </a:r>
            <a:r>
              <a:rPr lang="en-US" dirty="0" smtClean="0"/>
              <a:t>de</a:t>
            </a:r>
            <a:r>
              <a:rPr lang="ro-RO" dirty="0" smtClean="0"/>
              <a:t> </a:t>
            </a:r>
            <a:r>
              <a:rPr lang="en-US" dirty="0" err="1" smtClean="0"/>
              <a:t>structurare</a:t>
            </a:r>
            <a:r>
              <a:rPr lang="en-US" dirty="0" smtClean="0"/>
              <a:t> </a:t>
            </a:r>
            <a:r>
              <a:rPr lang="en-US" dirty="0"/>
              <a:t>a </a:t>
            </a:r>
            <a:r>
              <a:rPr lang="en-US" dirty="0" err="1"/>
              <a:t>relatiilor</a:t>
            </a:r>
            <a:r>
              <a:rPr lang="en-US" dirty="0"/>
              <a:t> la un moment dat.</a:t>
            </a:r>
          </a:p>
        </p:txBody>
      </p:sp>
    </p:spTree>
    <p:extLst>
      <p:ext uri="{BB962C8B-B14F-4D97-AF65-F5344CB8AC3E}">
        <p14:creationId xmlns:p14="http://schemas.microsoft.com/office/powerpoint/2010/main" val="42466453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a:t>Ex. </a:t>
            </a:r>
            <a:r>
              <a:rPr lang="en-US" b="1" dirty="0" err="1"/>
              <a:t>Testul</a:t>
            </a:r>
            <a:r>
              <a:rPr lang="en-US" b="1" dirty="0"/>
              <a:t> </a:t>
            </a:r>
            <a:r>
              <a:rPr lang="en-US" b="1" dirty="0" err="1" smtClean="0"/>
              <a:t>sociometric</a:t>
            </a:r>
            <a:r>
              <a:rPr lang="ro-RO" b="1" dirty="0" smtClean="0"/>
              <a:t> (2)</a:t>
            </a:r>
            <a:endParaRPr lang="en-US" b="1" dirty="0"/>
          </a:p>
        </p:txBody>
      </p:sp>
      <p:sp>
        <p:nvSpPr>
          <p:cNvPr id="3" name="Content Placeholder 2"/>
          <p:cNvSpPr>
            <a:spLocks noGrp="1"/>
          </p:cNvSpPr>
          <p:nvPr>
            <p:ph idx="1"/>
          </p:nvPr>
        </p:nvSpPr>
        <p:spPr/>
        <p:txBody>
          <a:bodyPr>
            <a:normAutofit/>
          </a:bodyPr>
          <a:lstStyle/>
          <a:p>
            <a:r>
              <a:rPr lang="it-IT" b="1" dirty="0">
                <a:hlinkClick r:id="rId2" action="ppaction://hlinkfile"/>
              </a:rPr>
              <a:t>Matricea sociometrica </a:t>
            </a:r>
            <a:r>
              <a:rPr lang="it-IT" dirty="0"/>
              <a:t>este un tabel cu doua intrari, </a:t>
            </a:r>
            <a:r>
              <a:rPr lang="it-IT" dirty="0" smtClean="0"/>
              <a:t>pe</a:t>
            </a:r>
            <a:r>
              <a:rPr lang="ro-RO" dirty="0" smtClean="0"/>
              <a:t> </a:t>
            </a:r>
            <a:r>
              <a:rPr lang="it-IT" dirty="0" smtClean="0"/>
              <a:t>orizontala </a:t>
            </a:r>
            <a:r>
              <a:rPr lang="it-IT" dirty="0"/>
              <a:t>si pe verticala. In ordine alfabetica sunt trecuti </a:t>
            </a:r>
            <a:r>
              <a:rPr lang="it-IT" dirty="0" smtClean="0"/>
              <a:t>toti</a:t>
            </a:r>
            <a:r>
              <a:rPr lang="ro-RO" dirty="0" smtClean="0"/>
              <a:t> </a:t>
            </a:r>
            <a:r>
              <a:rPr lang="it-IT" dirty="0" smtClean="0"/>
              <a:t>elevii </a:t>
            </a:r>
            <a:r>
              <a:rPr lang="it-IT" dirty="0"/>
              <a:t>clasei si în dreptul fiecaruia cu un semn </a:t>
            </a:r>
            <a:r>
              <a:rPr lang="it-IT" dirty="0" smtClean="0"/>
              <a:t>conventional,</a:t>
            </a:r>
            <a:r>
              <a:rPr lang="ro-RO" dirty="0" smtClean="0"/>
              <a:t> </a:t>
            </a:r>
            <a:r>
              <a:rPr lang="en-US" dirty="0" err="1" smtClean="0"/>
              <a:t>alegerile</a:t>
            </a:r>
            <a:r>
              <a:rPr lang="en-US" dirty="0" smtClean="0"/>
              <a:t> </a:t>
            </a:r>
            <a:r>
              <a:rPr lang="en-US" dirty="0" err="1"/>
              <a:t>exprimate</a:t>
            </a:r>
            <a:r>
              <a:rPr lang="en-US" dirty="0"/>
              <a:t> </a:t>
            </a:r>
            <a:r>
              <a:rPr lang="en-US" dirty="0" err="1"/>
              <a:t>sau</a:t>
            </a:r>
            <a:r>
              <a:rPr lang="en-US" dirty="0"/>
              <a:t> </a:t>
            </a:r>
            <a:r>
              <a:rPr lang="en-US" dirty="0" err="1"/>
              <a:t>primite</a:t>
            </a:r>
            <a:r>
              <a:rPr lang="en-US" dirty="0" smtClean="0"/>
              <a:t>.</a:t>
            </a:r>
            <a:endParaRPr lang="en-US" dirty="0"/>
          </a:p>
        </p:txBody>
      </p:sp>
    </p:spTree>
    <p:extLst>
      <p:ext uri="{BB962C8B-B14F-4D97-AF65-F5344CB8AC3E}">
        <p14:creationId xmlns:p14="http://schemas.microsoft.com/office/powerpoint/2010/main" val="10357561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a:t>Ex. </a:t>
            </a:r>
            <a:r>
              <a:rPr lang="en-US" b="1" dirty="0" err="1"/>
              <a:t>Testul</a:t>
            </a:r>
            <a:r>
              <a:rPr lang="en-US" b="1" dirty="0"/>
              <a:t> </a:t>
            </a:r>
            <a:r>
              <a:rPr lang="en-US" b="1" dirty="0" err="1"/>
              <a:t>sociometric</a:t>
            </a:r>
            <a:r>
              <a:rPr lang="ro-RO" b="1" dirty="0"/>
              <a:t> </a:t>
            </a:r>
            <a:r>
              <a:rPr lang="ro-RO" b="1" dirty="0" smtClean="0"/>
              <a:t>(3)</a:t>
            </a:r>
            <a:endParaRPr lang="en-US" b="1" dirty="0"/>
          </a:p>
        </p:txBody>
      </p:sp>
      <p:sp>
        <p:nvSpPr>
          <p:cNvPr id="3" name="Content Placeholder 2"/>
          <p:cNvSpPr>
            <a:spLocks noGrp="1"/>
          </p:cNvSpPr>
          <p:nvPr>
            <p:ph idx="1"/>
          </p:nvPr>
        </p:nvSpPr>
        <p:spPr/>
        <p:txBody>
          <a:bodyPr>
            <a:normAutofit lnSpcReduction="10000"/>
          </a:bodyPr>
          <a:lstStyle/>
          <a:p>
            <a:r>
              <a:rPr lang="it-IT" dirty="0"/>
              <a:t>Indicii ce pot fi calculati pe baza matricei sociometrice sunt:</a:t>
            </a:r>
          </a:p>
          <a:p>
            <a:pPr marL="525780" indent="-457200">
              <a:buAutoNum type="arabicPeriod"/>
            </a:pPr>
            <a:r>
              <a:rPr lang="en-US" i="1" dirty="0" err="1" smtClean="0"/>
              <a:t>Statutul</a:t>
            </a:r>
            <a:r>
              <a:rPr lang="en-US" i="1" dirty="0" smtClean="0"/>
              <a:t> </a:t>
            </a:r>
            <a:r>
              <a:rPr lang="en-US" i="1" dirty="0" err="1"/>
              <a:t>sociometric</a:t>
            </a:r>
            <a:r>
              <a:rPr lang="en-US" i="1" dirty="0"/>
              <a:t>/</a:t>
            </a:r>
            <a:r>
              <a:rPr lang="en-US" i="1" dirty="0" err="1"/>
              <a:t>scorul</a:t>
            </a:r>
            <a:r>
              <a:rPr lang="en-US" i="1" dirty="0"/>
              <a:t> </a:t>
            </a:r>
            <a:r>
              <a:rPr lang="en-US" i="1" dirty="0" err="1"/>
              <a:t>sociometric</a:t>
            </a:r>
            <a:r>
              <a:rPr lang="en-US" i="1" dirty="0"/>
              <a:t>: </a:t>
            </a:r>
            <a:r>
              <a:rPr lang="en-US" dirty="0" err="1"/>
              <a:t>numarul</a:t>
            </a:r>
            <a:r>
              <a:rPr lang="en-US" dirty="0"/>
              <a:t> de </a:t>
            </a:r>
            <a:r>
              <a:rPr lang="en-US" dirty="0" err="1"/>
              <a:t>alegeri</a:t>
            </a:r>
            <a:r>
              <a:rPr lang="ro-RO" dirty="0"/>
              <a:t> </a:t>
            </a:r>
            <a:r>
              <a:rPr lang="pt-BR" dirty="0"/>
              <a:t>primite de la fiecare subiect N/M-1 (N= numarul de alegeri</a:t>
            </a:r>
            <a:r>
              <a:rPr lang="ro-RO" dirty="0"/>
              <a:t> </a:t>
            </a:r>
            <a:r>
              <a:rPr lang="en-US" dirty="0" err="1"/>
              <a:t>primite</a:t>
            </a:r>
            <a:r>
              <a:rPr lang="en-US" dirty="0"/>
              <a:t>, M = </a:t>
            </a:r>
            <a:r>
              <a:rPr lang="en-US" dirty="0" err="1"/>
              <a:t>numarul</a:t>
            </a:r>
            <a:r>
              <a:rPr lang="en-US" dirty="0"/>
              <a:t> de </a:t>
            </a:r>
            <a:r>
              <a:rPr lang="en-US" dirty="0" err="1"/>
              <a:t>subiecti</a:t>
            </a:r>
            <a:r>
              <a:rPr lang="en-US" dirty="0" smtClean="0"/>
              <a:t>).</a:t>
            </a:r>
            <a:endParaRPr lang="ro-RO" dirty="0" smtClean="0"/>
          </a:p>
          <a:p>
            <a:pPr lvl="1">
              <a:buFontTx/>
              <a:buChar char="-"/>
            </a:pPr>
            <a:r>
              <a:rPr lang="en-US" dirty="0" err="1" smtClean="0"/>
              <a:t>Cei</a:t>
            </a:r>
            <a:r>
              <a:rPr lang="en-US" dirty="0" smtClean="0"/>
              <a:t> </a:t>
            </a:r>
            <a:r>
              <a:rPr lang="en-US" dirty="0"/>
              <a:t>cu </a:t>
            </a:r>
            <a:r>
              <a:rPr lang="en-US" dirty="0" err="1"/>
              <a:t>statut</a:t>
            </a:r>
            <a:r>
              <a:rPr lang="en-US" dirty="0"/>
              <a:t> </a:t>
            </a:r>
            <a:r>
              <a:rPr lang="en-US" dirty="0" err="1"/>
              <a:t>sociometri</a:t>
            </a:r>
            <a:r>
              <a:rPr lang="ro-RO" dirty="0"/>
              <a:t>c </a:t>
            </a:r>
            <a:r>
              <a:rPr lang="en-US" dirty="0" err="1"/>
              <a:t>ridicat</a:t>
            </a:r>
            <a:r>
              <a:rPr lang="en-US" dirty="0"/>
              <a:t> </a:t>
            </a:r>
            <a:r>
              <a:rPr lang="en-US" dirty="0" err="1"/>
              <a:t>sunt</a:t>
            </a:r>
            <a:r>
              <a:rPr lang="en-US" dirty="0"/>
              <a:t> </a:t>
            </a:r>
            <a:r>
              <a:rPr lang="en-US" dirty="0" err="1" smtClean="0"/>
              <a:t>lideri</a:t>
            </a:r>
            <a:r>
              <a:rPr lang="en-US" dirty="0" smtClean="0"/>
              <a:t>.</a:t>
            </a:r>
            <a:endParaRPr lang="ro-RO" dirty="0" smtClean="0"/>
          </a:p>
          <a:p>
            <a:pPr lvl="1">
              <a:buFontTx/>
              <a:buChar char="-"/>
            </a:pPr>
            <a:r>
              <a:rPr lang="en-US" dirty="0" err="1" smtClean="0"/>
              <a:t>Cei</a:t>
            </a:r>
            <a:r>
              <a:rPr lang="en-US" dirty="0" smtClean="0"/>
              <a:t> </a:t>
            </a:r>
            <a:r>
              <a:rPr lang="en-US" dirty="0"/>
              <a:t>cu </a:t>
            </a:r>
            <a:r>
              <a:rPr lang="en-US" dirty="0" err="1"/>
              <a:t>statut</a:t>
            </a:r>
            <a:r>
              <a:rPr lang="en-US" dirty="0"/>
              <a:t> </a:t>
            </a:r>
            <a:r>
              <a:rPr lang="en-US" dirty="0" err="1"/>
              <a:t>sociometric</a:t>
            </a:r>
            <a:r>
              <a:rPr lang="en-US" dirty="0"/>
              <a:t> </a:t>
            </a:r>
            <a:r>
              <a:rPr lang="en-US" dirty="0" err="1"/>
              <a:t>scazut</a:t>
            </a:r>
            <a:r>
              <a:rPr lang="en-US" dirty="0"/>
              <a:t> </a:t>
            </a:r>
            <a:r>
              <a:rPr lang="en-US" dirty="0" err="1"/>
              <a:t>sunt</a:t>
            </a:r>
            <a:r>
              <a:rPr lang="en-US" dirty="0"/>
              <a:t> </a:t>
            </a:r>
            <a:r>
              <a:rPr lang="en-US" dirty="0" err="1" smtClean="0"/>
              <a:t>izolati</a:t>
            </a:r>
            <a:r>
              <a:rPr lang="ro-RO" dirty="0" smtClean="0"/>
              <a:t>.</a:t>
            </a:r>
            <a:endParaRPr lang="en-US" dirty="0"/>
          </a:p>
          <a:p>
            <a:pPr marL="68580" indent="0">
              <a:buNone/>
            </a:pPr>
            <a:r>
              <a:rPr lang="en-US" dirty="0"/>
              <a:t>2. </a:t>
            </a:r>
            <a:r>
              <a:rPr lang="en-US" i="1" dirty="0" err="1"/>
              <a:t>Expansiunea</a:t>
            </a:r>
            <a:r>
              <a:rPr lang="en-US" i="1" dirty="0"/>
              <a:t> </a:t>
            </a:r>
            <a:r>
              <a:rPr lang="en-US" i="1" dirty="0" err="1"/>
              <a:t>afectiva</a:t>
            </a:r>
            <a:r>
              <a:rPr lang="en-US" i="1" dirty="0"/>
              <a:t>: </a:t>
            </a:r>
            <a:r>
              <a:rPr lang="en-US" dirty="0" err="1"/>
              <a:t>suma</a:t>
            </a:r>
            <a:r>
              <a:rPr lang="en-US" dirty="0"/>
              <a:t> </a:t>
            </a:r>
            <a:r>
              <a:rPr lang="en-US" dirty="0" err="1"/>
              <a:t>alegerilor</a:t>
            </a:r>
            <a:r>
              <a:rPr lang="en-US" dirty="0"/>
              <a:t> </a:t>
            </a:r>
            <a:r>
              <a:rPr lang="en-US" dirty="0" err="1"/>
              <a:t>facute</a:t>
            </a:r>
            <a:endParaRPr lang="en-US" dirty="0"/>
          </a:p>
          <a:p>
            <a:endParaRPr lang="en-US" dirty="0"/>
          </a:p>
        </p:txBody>
      </p:sp>
    </p:spTree>
    <p:extLst>
      <p:ext uri="{BB962C8B-B14F-4D97-AF65-F5344CB8AC3E}">
        <p14:creationId xmlns:p14="http://schemas.microsoft.com/office/powerpoint/2010/main" val="31469823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b="1" dirty="0"/>
              <a:t>Ex. </a:t>
            </a:r>
            <a:r>
              <a:rPr lang="en-US" b="1" dirty="0" err="1"/>
              <a:t>Testul</a:t>
            </a:r>
            <a:r>
              <a:rPr lang="en-US" b="1" dirty="0"/>
              <a:t> </a:t>
            </a:r>
            <a:r>
              <a:rPr lang="en-US" b="1" dirty="0" err="1"/>
              <a:t>sociometric</a:t>
            </a:r>
            <a:r>
              <a:rPr lang="ro-RO" b="1" dirty="0"/>
              <a:t> </a:t>
            </a:r>
            <a:r>
              <a:rPr lang="ro-RO" b="1" dirty="0" smtClean="0"/>
              <a:t>(4)</a:t>
            </a:r>
            <a:endParaRPr lang="en-US" b="1" dirty="0"/>
          </a:p>
        </p:txBody>
      </p:sp>
      <p:sp>
        <p:nvSpPr>
          <p:cNvPr id="3" name="Content Placeholder 2"/>
          <p:cNvSpPr>
            <a:spLocks noGrp="1"/>
          </p:cNvSpPr>
          <p:nvPr>
            <p:ph idx="1"/>
          </p:nvPr>
        </p:nvSpPr>
        <p:spPr/>
        <p:txBody>
          <a:bodyPr>
            <a:normAutofit fontScale="92500" lnSpcReduction="10000"/>
          </a:bodyPr>
          <a:lstStyle/>
          <a:p>
            <a:r>
              <a:rPr lang="en-US" b="1" dirty="0" err="1"/>
              <a:t>Utilitatea</a:t>
            </a:r>
            <a:r>
              <a:rPr lang="en-US" b="1" dirty="0"/>
              <a:t> </a:t>
            </a:r>
            <a:r>
              <a:rPr lang="en-US" b="1" dirty="0" err="1"/>
              <a:t>datelor</a:t>
            </a:r>
            <a:r>
              <a:rPr lang="en-US" b="1" dirty="0"/>
              <a:t>:</a:t>
            </a:r>
          </a:p>
          <a:p>
            <a:pPr lvl="1"/>
            <a:r>
              <a:rPr lang="it-IT" b="1" dirty="0"/>
              <a:t>Ameliorarea </a:t>
            </a:r>
            <a:r>
              <a:rPr lang="it-IT" dirty="0"/>
              <a:t>statutelor prea ridicate sau prea scazute mai </a:t>
            </a:r>
            <a:r>
              <a:rPr lang="it-IT" dirty="0" smtClean="0"/>
              <a:t>ales</a:t>
            </a:r>
            <a:r>
              <a:rPr lang="ro-RO" dirty="0" smtClean="0"/>
              <a:t> </a:t>
            </a:r>
            <a:r>
              <a:rPr lang="it-IT" dirty="0" smtClean="0"/>
              <a:t>când </a:t>
            </a:r>
            <a:r>
              <a:rPr lang="it-IT" dirty="0"/>
              <a:t>acestea se datoreaza unei întelegeri gresite </a:t>
            </a:r>
            <a:r>
              <a:rPr lang="it-IT" dirty="0" smtClean="0"/>
              <a:t>a</a:t>
            </a:r>
            <a:r>
              <a:rPr lang="ro-RO" dirty="0" smtClean="0"/>
              <a:t> </a:t>
            </a:r>
            <a:r>
              <a:rPr lang="en-US" dirty="0" err="1" smtClean="0"/>
              <a:t>comportamentului</a:t>
            </a:r>
            <a:r>
              <a:rPr lang="en-US" dirty="0" smtClean="0"/>
              <a:t> </a:t>
            </a:r>
            <a:r>
              <a:rPr lang="en-US" dirty="0" err="1"/>
              <a:t>elevilor</a:t>
            </a:r>
            <a:r>
              <a:rPr lang="en-US" dirty="0"/>
              <a:t>.</a:t>
            </a:r>
          </a:p>
          <a:p>
            <a:pPr lvl="1"/>
            <a:r>
              <a:rPr lang="it-IT" b="1" dirty="0"/>
              <a:t>Acordarea </a:t>
            </a:r>
            <a:r>
              <a:rPr lang="it-IT" dirty="0"/>
              <a:t>unei atentii crescute elevilor respinsi sau izolati.</a:t>
            </a:r>
          </a:p>
          <a:p>
            <a:pPr lvl="1"/>
            <a:r>
              <a:rPr lang="en-US" b="1" dirty="0" err="1"/>
              <a:t>Cercetarea</a:t>
            </a:r>
            <a:r>
              <a:rPr lang="en-US" b="1" dirty="0"/>
              <a:t> </a:t>
            </a:r>
            <a:r>
              <a:rPr lang="en-US" dirty="0" err="1"/>
              <a:t>cauzelor</a:t>
            </a:r>
            <a:r>
              <a:rPr lang="en-US" dirty="0"/>
              <a:t> </a:t>
            </a:r>
            <a:r>
              <a:rPr lang="en-US" dirty="0" err="1"/>
              <a:t>izolarii</a:t>
            </a:r>
            <a:r>
              <a:rPr lang="en-US" dirty="0"/>
              <a:t> </a:t>
            </a:r>
            <a:r>
              <a:rPr lang="en-US" dirty="0" err="1"/>
              <a:t>sau</a:t>
            </a:r>
            <a:r>
              <a:rPr lang="en-US" dirty="0"/>
              <a:t> </a:t>
            </a:r>
            <a:r>
              <a:rPr lang="en-US" dirty="0" err="1"/>
              <a:t>respingerii</a:t>
            </a:r>
            <a:r>
              <a:rPr lang="en-US" dirty="0"/>
              <a:t>.</a:t>
            </a:r>
          </a:p>
          <a:p>
            <a:r>
              <a:rPr lang="it-IT" dirty="0" smtClean="0"/>
              <a:t>Datele </a:t>
            </a:r>
            <a:r>
              <a:rPr lang="it-IT" dirty="0"/>
              <a:t>din matrice pentru a putea fi citite, interpretate </a:t>
            </a:r>
            <a:r>
              <a:rPr lang="it-IT" dirty="0" smtClean="0"/>
              <a:t>sunt</a:t>
            </a:r>
            <a:r>
              <a:rPr lang="ro-RO" dirty="0" smtClean="0"/>
              <a:t> </a:t>
            </a:r>
            <a:r>
              <a:rPr lang="en-US" dirty="0" err="1" smtClean="0"/>
              <a:t>transpuse</a:t>
            </a:r>
            <a:r>
              <a:rPr lang="en-US" dirty="0" smtClean="0"/>
              <a:t> </a:t>
            </a:r>
            <a:r>
              <a:rPr lang="en-US" dirty="0" err="1"/>
              <a:t>în</a:t>
            </a:r>
            <a:r>
              <a:rPr lang="en-US" dirty="0"/>
              <a:t> </a:t>
            </a:r>
            <a:r>
              <a:rPr lang="en-US" dirty="0" err="1"/>
              <a:t>sociograme</a:t>
            </a:r>
            <a:r>
              <a:rPr lang="en-US" dirty="0"/>
              <a:t>. </a:t>
            </a:r>
            <a:r>
              <a:rPr lang="en-US" b="1" dirty="0" err="1"/>
              <a:t>Sociogramele</a:t>
            </a:r>
            <a:r>
              <a:rPr lang="en-US" dirty="0"/>
              <a:t> </a:t>
            </a:r>
            <a:r>
              <a:rPr lang="en-US" dirty="0" err="1"/>
              <a:t>redau</a:t>
            </a:r>
            <a:r>
              <a:rPr lang="en-US" dirty="0"/>
              <a:t> </a:t>
            </a:r>
            <a:r>
              <a:rPr lang="en-US" dirty="0" err="1"/>
              <a:t>grafic</a:t>
            </a:r>
            <a:r>
              <a:rPr lang="en-US" dirty="0"/>
              <a:t> </a:t>
            </a:r>
            <a:r>
              <a:rPr lang="en-US" dirty="0" err="1" smtClean="0"/>
              <a:t>relatiile</a:t>
            </a:r>
            <a:r>
              <a:rPr lang="ro-RO" dirty="0" smtClean="0"/>
              <a:t> </a:t>
            </a:r>
            <a:r>
              <a:rPr lang="en-US" dirty="0" err="1" smtClean="0"/>
              <a:t>dintre</a:t>
            </a:r>
            <a:r>
              <a:rPr lang="en-US" dirty="0" smtClean="0"/>
              <a:t> </a:t>
            </a:r>
            <a:r>
              <a:rPr lang="en-US" dirty="0" err="1"/>
              <a:t>membrii</a:t>
            </a:r>
            <a:r>
              <a:rPr lang="en-US" dirty="0"/>
              <a:t> </a:t>
            </a:r>
            <a:r>
              <a:rPr lang="en-US" dirty="0" err="1"/>
              <a:t>grupului</a:t>
            </a:r>
            <a:r>
              <a:rPr lang="en-US" dirty="0"/>
              <a:t>.</a:t>
            </a:r>
          </a:p>
        </p:txBody>
      </p:sp>
    </p:spTree>
    <p:extLst>
      <p:ext uri="{BB962C8B-B14F-4D97-AF65-F5344CB8AC3E}">
        <p14:creationId xmlns:p14="http://schemas.microsoft.com/office/powerpoint/2010/main" val="28224235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ro-RO" b="1" dirty="0" smtClean="0"/>
              <a:t>Avantaje  / limite test sociometric</a:t>
            </a:r>
            <a:endParaRPr lang="en-US" b="1" dirty="0"/>
          </a:p>
        </p:txBody>
      </p:sp>
      <p:sp>
        <p:nvSpPr>
          <p:cNvPr id="3" name="Content Placeholder 2"/>
          <p:cNvSpPr>
            <a:spLocks noGrp="1"/>
          </p:cNvSpPr>
          <p:nvPr>
            <p:ph idx="1"/>
          </p:nvPr>
        </p:nvSpPr>
        <p:spPr>
          <a:xfrm>
            <a:off x="1043492" y="2323652"/>
            <a:ext cx="7490908" cy="3924748"/>
          </a:xfrm>
        </p:spPr>
        <p:txBody>
          <a:bodyPr>
            <a:normAutofit fontScale="92500" lnSpcReduction="20000"/>
          </a:bodyPr>
          <a:lstStyle/>
          <a:p>
            <a:r>
              <a:rPr lang="it-IT" b="1" dirty="0"/>
              <a:t>Avantajele ce le </a:t>
            </a:r>
            <a:r>
              <a:rPr lang="it-IT" b="1" dirty="0" smtClean="0"/>
              <a:t>prezint</a:t>
            </a:r>
            <a:r>
              <a:rPr lang="ro-RO" b="1" dirty="0"/>
              <a:t>ă</a:t>
            </a:r>
            <a:r>
              <a:rPr lang="it-IT" dirty="0" smtClean="0"/>
              <a:t> </a:t>
            </a:r>
            <a:r>
              <a:rPr lang="it-IT" b="1" dirty="0"/>
              <a:t>acesta sunt:</a:t>
            </a:r>
          </a:p>
          <a:p>
            <a:pPr marL="68580" indent="0">
              <a:buNone/>
            </a:pPr>
            <a:r>
              <a:rPr lang="en-US" i="1" dirty="0"/>
              <a:t>a</a:t>
            </a:r>
            <a:r>
              <a:rPr lang="en-US" b="1" i="1" dirty="0"/>
              <a:t>. La </a:t>
            </a:r>
            <a:r>
              <a:rPr lang="en-US" b="1" i="1" dirty="0" err="1"/>
              <a:t>nivelul</a:t>
            </a:r>
            <a:r>
              <a:rPr lang="en-US" b="1" i="1" dirty="0"/>
              <a:t> </a:t>
            </a:r>
            <a:r>
              <a:rPr lang="en-US" b="1" i="1" dirty="0" err="1"/>
              <a:t>unui</a:t>
            </a:r>
            <a:r>
              <a:rPr lang="en-US" b="1" i="1" dirty="0"/>
              <a:t> </a:t>
            </a:r>
            <a:r>
              <a:rPr lang="en-US" b="1" i="1" dirty="0" err="1"/>
              <a:t>individ</a:t>
            </a:r>
            <a:r>
              <a:rPr lang="en-US" i="1" dirty="0"/>
              <a:t>: </a:t>
            </a:r>
            <a:r>
              <a:rPr lang="en-US" dirty="0" err="1"/>
              <a:t>ajuta</a:t>
            </a:r>
            <a:r>
              <a:rPr lang="en-US" dirty="0"/>
              <a:t> la </a:t>
            </a:r>
            <a:r>
              <a:rPr lang="en-US" dirty="0" err="1"/>
              <a:t>ajustarea</a:t>
            </a:r>
            <a:r>
              <a:rPr lang="en-US" dirty="0"/>
              <a:t> </a:t>
            </a:r>
            <a:r>
              <a:rPr lang="en-US" dirty="0" err="1"/>
              <a:t>lui</a:t>
            </a:r>
            <a:r>
              <a:rPr lang="en-US" dirty="0"/>
              <a:t> </a:t>
            </a:r>
            <a:r>
              <a:rPr lang="en-US" dirty="0" err="1"/>
              <a:t>sociala</a:t>
            </a:r>
            <a:r>
              <a:rPr lang="en-US" dirty="0"/>
              <a:t> </a:t>
            </a:r>
            <a:r>
              <a:rPr lang="en-US" dirty="0" smtClean="0"/>
              <a:t>la</a:t>
            </a:r>
            <a:r>
              <a:rPr lang="ro-RO" dirty="0" smtClean="0"/>
              <a:t> </a:t>
            </a:r>
            <a:r>
              <a:rPr lang="en-US" dirty="0" err="1" smtClean="0"/>
              <a:t>nivelul</a:t>
            </a:r>
            <a:r>
              <a:rPr lang="en-US" dirty="0" smtClean="0"/>
              <a:t> </a:t>
            </a:r>
            <a:r>
              <a:rPr lang="en-US" dirty="0" err="1"/>
              <a:t>interrelatiilor</a:t>
            </a:r>
            <a:r>
              <a:rPr lang="en-US" dirty="0"/>
              <a:t> din </a:t>
            </a:r>
            <a:r>
              <a:rPr lang="en-US" dirty="0" err="1"/>
              <a:t>sânul</a:t>
            </a:r>
            <a:r>
              <a:rPr lang="en-US" dirty="0"/>
              <a:t> </a:t>
            </a:r>
            <a:r>
              <a:rPr lang="en-US" dirty="0" err="1"/>
              <a:t>unui</a:t>
            </a:r>
            <a:r>
              <a:rPr lang="en-US" dirty="0"/>
              <a:t> </a:t>
            </a:r>
            <a:r>
              <a:rPr lang="en-US" dirty="0" err="1"/>
              <a:t>grup</a:t>
            </a:r>
            <a:endParaRPr lang="en-US" dirty="0"/>
          </a:p>
          <a:p>
            <a:pPr marL="68580" indent="0">
              <a:buNone/>
            </a:pPr>
            <a:r>
              <a:rPr lang="it-IT" i="1" dirty="0"/>
              <a:t>b. </a:t>
            </a:r>
            <a:r>
              <a:rPr lang="it-IT" b="1" i="1" dirty="0"/>
              <a:t>La nivelul rela</a:t>
            </a:r>
            <a:r>
              <a:rPr lang="it-IT" b="1" dirty="0"/>
              <a:t>t</a:t>
            </a:r>
            <a:r>
              <a:rPr lang="it-IT" b="1" i="1" dirty="0"/>
              <a:t>iilor interpersonale</a:t>
            </a:r>
            <a:r>
              <a:rPr lang="it-IT" i="1" dirty="0"/>
              <a:t>: </a:t>
            </a:r>
            <a:r>
              <a:rPr lang="it-IT" dirty="0"/>
              <a:t>ne ajuta sa </a:t>
            </a:r>
            <a:r>
              <a:rPr lang="it-IT" dirty="0" smtClean="0"/>
              <a:t>cunoaste</a:t>
            </a:r>
            <a:r>
              <a:rPr lang="ro-RO" dirty="0" smtClean="0"/>
              <a:t>m </a:t>
            </a:r>
            <a:r>
              <a:rPr lang="pt-BR" dirty="0" smtClean="0"/>
              <a:t>evolutia relatiilor, </a:t>
            </a:r>
            <a:r>
              <a:rPr lang="pt-BR" dirty="0"/>
              <a:t>distributia, evolutia tipurilor de diade </a:t>
            </a:r>
            <a:r>
              <a:rPr lang="pt-BR" dirty="0" smtClean="0"/>
              <a:t>si</a:t>
            </a:r>
            <a:r>
              <a:rPr lang="ro-RO" dirty="0" smtClean="0"/>
              <a:t> </a:t>
            </a:r>
            <a:r>
              <a:rPr lang="en-US" dirty="0" err="1" smtClean="0"/>
              <a:t>analiza</a:t>
            </a:r>
            <a:r>
              <a:rPr lang="en-US" dirty="0" smtClean="0"/>
              <a:t> </a:t>
            </a:r>
            <a:r>
              <a:rPr lang="en-US" dirty="0" err="1"/>
              <a:t>matriciala</a:t>
            </a:r>
            <a:r>
              <a:rPr lang="en-US" dirty="0"/>
              <a:t> a </a:t>
            </a:r>
            <a:r>
              <a:rPr lang="en-US" dirty="0" err="1"/>
              <a:t>acestora</a:t>
            </a:r>
            <a:r>
              <a:rPr lang="en-US" dirty="0"/>
              <a:t>.</a:t>
            </a:r>
          </a:p>
          <a:p>
            <a:pPr marL="68580" indent="0">
              <a:buNone/>
            </a:pPr>
            <a:r>
              <a:rPr lang="en-US" i="1" dirty="0"/>
              <a:t>c. </a:t>
            </a:r>
            <a:r>
              <a:rPr lang="en-US" b="1" dirty="0"/>
              <a:t>La </a:t>
            </a:r>
            <a:r>
              <a:rPr lang="en-US" b="1" dirty="0" err="1"/>
              <a:t>nivelul</a:t>
            </a:r>
            <a:r>
              <a:rPr lang="en-US" b="1" dirty="0"/>
              <a:t> </a:t>
            </a:r>
            <a:r>
              <a:rPr lang="en-US" b="1" dirty="0" err="1"/>
              <a:t>structurii</a:t>
            </a:r>
            <a:r>
              <a:rPr lang="en-US" b="1" dirty="0"/>
              <a:t> de </a:t>
            </a:r>
            <a:r>
              <a:rPr lang="en-US" b="1" dirty="0" err="1"/>
              <a:t>grup</a:t>
            </a:r>
            <a:r>
              <a:rPr lang="en-US" dirty="0"/>
              <a:t>: </a:t>
            </a:r>
            <a:r>
              <a:rPr lang="en-US" dirty="0" err="1"/>
              <a:t>clarifica</a:t>
            </a:r>
            <a:r>
              <a:rPr lang="en-US" dirty="0"/>
              <a:t> </a:t>
            </a:r>
            <a:r>
              <a:rPr lang="en-US" dirty="0" err="1"/>
              <a:t>problemele</a:t>
            </a:r>
            <a:r>
              <a:rPr lang="en-US" dirty="0"/>
              <a:t> </a:t>
            </a:r>
            <a:r>
              <a:rPr lang="en-US" dirty="0" err="1"/>
              <a:t>coeziunii</a:t>
            </a:r>
            <a:r>
              <a:rPr lang="en-US" dirty="0"/>
              <a:t> </a:t>
            </a:r>
            <a:r>
              <a:rPr lang="en-US" dirty="0" smtClean="0"/>
              <a:t>de</a:t>
            </a:r>
            <a:r>
              <a:rPr lang="ro-RO" dirty="0" smtClean="0"/>
              <a:t> </a:t>
            </a:r>
            <a:r>
              <a:rPr lang="en-US" dirty="0" err="1" smtClean="0"/>
              <a:t>grup</a:t>
            </a:r>
            <a:r>
              <a:rPr lang="en-US" dirty="0"/>
              <a:t>.</a:t>
            </a:r>
          </a:p>
          <a:p>
            <a:r>
              <a:rPr lang="it-IT" b="1" dirty="0"/>
              <a:t>Limite</a:t>
            </a:r>
            <a:r>
              <a:rPr lang="it-IT" dirty="0"/>
              <a:t>: Fotografiaza structura, pozitia indivizilor în grup </a:t>
            </a:r>
            <a:r>
              <a:rPr lang="it-IT" dirty="0" smtClean="0"/>
              <a:t>asa</a:t>
            </a:r>
            <a:r>
              <a:rPr lang="ro-RO" dirty="0" smtClean="0"/>
              <a:t> </a:t>
            </a:r>
            <a:r>
              <a:rPr lang="en-US" dirty="0" smtClean="0"/>
              <a:t>cum </a:t>
            </a:r>
            <a:r>
              <a:rPr lang="en-US" dirty="0"/>
              <a:t>se </a:t>
            </a:r>
            <a:r>
              <a:rPr lang="en-US" dirty="0" err="1"/>
              <a:t>prezinta</a:t>
            </a:r>
            <a:r>
              <a:rPr lang="en-US" dirty="0"/>
              <a:t> </a:t>
            </a:r>
            <a:r>
              <a:rPr lang="en-US" dirty="0" err="1"/>
              <a:t>ea</a:t>
            </a:r>
            <a:r>
              <a:rPr lang="en-US" dirty="0"/>
              <a:t> </a:t>
            </a:r>
            <a:r>
              <a:rPr lang="en-US" b="1" dirty="0"/>
              <a:t>la un moment </a:t>
            </a:r>
            <a:r>
              <a:rPr lang="en-US" b="1" dirty="0" err="1"/>
              <a:t>dat</a:t>
            </a:r>
            <a:r>
              <a:rPr lang="en-US" b="1" dirty="0"/>
              <a:t> </a:t>
            </a:r>
            <a:r>
              <a:rPr lang="en-US" dirty="0" err="1"/>
              <a:t>dar</a:t>
            </a:r>
            <a:r>
              <a:rPr lang="en-US" dirty="0"/>
              <a:t> nu ne </a:t>
            </a:r>
            <a:r>
              <a:rPr lang="en-US" dirty="0" err="1" smtClean="0"/>
              <a:t>dezvaluie</a:t>
            </a:r>
            <a:r>
              <a:rPr lang="ro-RO" dirty="0"/>
              <a:t> </a:t>
            </a:r>
            <a:r>
              <a:rPr lang="pt-BR" dirty="0" smtClean="0"/>
              <a:t>cauzele</a:t>
            </a:r>
            <a:r>
              <a:rPr lang="pt-BR" dirty="0"/>
              <a:t>, natura, evolutia ulterioara a relatiilor din </a:t>
            </a:r>
            <a:r>
              <a:rPr lang="pt-BR" dirty="0" smtClean="0"/>
              <a:t>grup.</a:t>
            </a:r>
            <a:r>
              <a:rPr lang="ro-RO" dirty="0" smtClean="0"/>
              <a:t> </a:t>
            </a:r>
            <a:r>
              <a:rPr lang="en-US" dirty="0" smtClean="0"/>
              <a:t>Este </a:t>
            </a:r>
            <a:r>
              <a:rPr lang="en-US" dirty="0" err="1"/>
              <a:t>importanta</a:t>
            </a:r>
            <a:r>
              <a:rPr lang="en-US" dirty="0"/>
              <a:t> </a:t>
            </a:r>
            <a:r>
              <a:rPr lang="en-US" dirty="0" err="1"/>
              <a:t>corelarea</a:t>
            </a:r>
            <a:r>
              <a:rPr lang="en-US" dirty="0"/>
              <a:t> </a:t>
            </a:r>
            <a:r>
              <a:rPr lang="en-US" dirty="0" err="1"/>
              <a:t>datelor</a:t>
            </a:r>
            <a:r>
              <a:rPr lang="en-US" dirty="0"/>
              <a:t> </a:t>
            </a:r>
            <a:r>
              <a:rPr lang="en-US" dirty="0" err="1"/>
              <a:t>obtinute</a:t>
            </a:r>
            <a:r>
              <a:rPr lang="en-US" dirty="0"/>
              <a:t> </a:t>
            </a:r>
            <a:r>
              <a:rPr lang="en-US" dirty="0" err="1"/>
              <a:t>prin</a:t>
            </a:r>
            <a:r>
              <a:rPr lang="en-US" dirty="0"/>
              <a:t> </a:t>
            </a:r>
            <a:r>
              <a:rPr lang="en-US" dirty="0" err="1" smtClean="0"/>
              <a:t>testarea</a:t>
            </a:r>
            <a:r>
              <a:rPr lang="ro-RO" dirty="0" smtClean="0"/>
              <a:t> </a:t>
            </a:r>
            <a:r>
              <a:rPr lang="it-IT" dirty="0" smtClean="0"/>
              <a:t>sociometrica </a:t>
            </a:r>
            <a:r>
              <a:rPr lang="it-IT" dirty="0"/>
              <a:t>cu cele obtinute prin alte metode.</a:t>
            </a:r>
            <a:endParaRPr lang="en-US" dirty="0"/>
          </a:p>
        </p:txBody>
      </p:sp>
    </p:spTree>
    <p:extLst>
      <p:ext uri="{BB962C8B-B14F-4D97-AF65-F5344CB8AC3E}">
        <p14:creationId xmlns:p14="http://schemas.microsoft.com/office/powerpoint/2010/main" val="6952662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ro-RO" dirty="0" smtClean="0"/>
              <a:t>Elemente de </a:t>
            </a:r>
            <a:r>
              <a:rPr lang="en-US" dirty="0" err="1" smtClean="0"/>
              <a:t>Sociologia</a:t>
            </a:r>
            <a:r>
              <a:rPr lang="en-US" dirty="0" smtClean="0"/>
              <a:t> </a:t>
            </a:r>
            <a:r>
              <a:rPr lang="en-US" dirty="0" err="1" smtClean="0"/>
              <a:t>educa</a:t>
            </a:r>
            <a:r>
              <a:rPr lang="ro-RO" dirty="0" smtClean="0"/>
              <a:t>ției</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612236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normAutofit fontScale="90000"/>
          </a:bodyPr>
          <a:lstStyle/>
          <a:p>
            <a:pPr eaLnBrk="1" fontAlgn="auto" hangingPunct="1">
              <a:spcAft>
                <a:spcPts val="0"/>
              </a:spcAft>
              <a:defRPr/>
            </a:pPr>
            <a:r>
              <a:rPr lang="ro-RO" b="1" i="1" dirty="0" smtClean="0"/>
              <a:t>C</a:t>
            </a:r>
            <a:r>
              <a:rPr lang="en-US" b="1" i="1" dirty="0" err="1" smtClean="0"/>
              <a:t>unoa</a:t>
            </a:r>
            <a:r>
              <a:rPr lang="ro-RO" b="1" i="1" dirty="0" smtClean="0"/>
              <a:t>ș</a:t>
            </a:r>
            <a:r>
              <a:rPr lang="en-US" b="1" i="1" dirty="0" err="1" smtClean="0"/>
              <a:t>terea</a:t>
            </a:r>
            <a:r>
              <a:rPr lang="en-US" b="1" i="1" dirty="0" smtClean="0"/>
              <a:t> </a:t>
            </a:r>
            <a:r>
              <a:rPr lang="en-US" b="1" i="1" dirty="0" err="1"/>
              <a:t>clasei</a:t>
            </a:r>
            <a:r>
              <a:rPr lang="en-US" b="1" i="1" dirty="0"/>
              <a:t> de </a:t>
            </a:r>
            <a:r>
              <a:rPr lang="en-US" b="1" i="1" dirty="0" err="1"/>
              <a:t>elevi</a:t>
            </a:r>
            <a:r>
              <a:rPr lang="en-US" b="1" i="1" dirty="0"/>
              <a:t> ca </a:t>
            </a:r>
            <a:r>
              <a:rPr lang="en-US" b="1" i="1" dirty="0" err="1"/>
              <a:t>grup</a:t>
            </a:r>
            <a:r>
              <a:rPr lang="en-US" b="1" i="1" dirty="0"/>
              <a:t> social</a:t>
            </a:r>
            <a:endParaRPr lang="ro-RO" b="1" i="1" dirty="0"/>
          </a:p>
        </p:txBody>
      </p:sp>
      <p:sp>
        <p:nvSpPr>
          <p:cNvPr id="145411" name="Rectangle 3"/>
          <p:cNvSpPr>
            <a:spLocks noGrp="1" noChangeArrowheads="1"/>
          </p:cNvSpPr>
          <p:nvPr>
            <p:ph idx="1"/>
          </p:nvPr>
        </p:nvSpPr>
        <p:spPr/>
        <p:txBody>
          <a:bodyPr/>
          <a:lstStyle/>
          <a:p>
            <a:pPr marL="0" indent="0" eaLnBrk="1" hangingPunct="1">
              <a:buFont typeface="Wingdings 2" pitchFamily="18" charset="2"/>
              <a:buNone/>
            </a:pPr>
            <a:r>
              <a:rPr lang="ro-RO" i="1" smtClean="0"/>
              <a:t>1. Utilitatea cunoaşterii clasei de elevi ca grup social</a:t>
            </a:r>
          </a:p>
          <a:p>
            <a:pPr marL="0" indent="0" eaLnBrk="1" hangingPunct="1">
              <a:buFont typeface="Wingdings 2" pitchFamily="18" charset="2"/>
              <a:buNone/>
            </a:pPr>
            <a:r>
              <a:rPr lang="ro-RO" i="1" smtClean="0"/>
              <a:t>2. Obiectivele cunoaşterii clasei de elevi</a:t>
            </a:r>
          </a:p>
          <a:p>
            <a:pPr marL="0" indent="0" eaLnBrk="1" hangingPunct="1">
              <a:buFont typeface="Wingdings 2" pitchFamily="18" charset="2"/>
              <a:buNone/>
            </a:pPr>
            <a:r>
              <a:rPr lang="ro-RO" i="1" smtClean="0"/>
              <a:t>3. Fişa de caracterizare a clasei</a:t>
            </a:r>
          </a:p>
          <a:p>
            <a:pPr marL="0" indent="0" eaLnBrk="1" hangingPunct="1">
              <a:buFont typeface="Wingdings 2" pitchFamily="18" charset="2"/>
              <a:buNone/>
            </a:pPr>
            <a:r>
              <a:rPr lang="ro-RO" i="1" smtClean="0"/>
              <a:t>4. Metode şi tehnici de cunoaştere a grupurilor: Observaţia sistematică; Tehnica sociometrică; Autobiografia grupului; Profilul psihosocial al grupului</a:t>
            </a:r>
          </a:p>
        </p:txBody>
      </p:sp>
    </p:spTree>
    <p:extLst>
      <p:ext uri="{BB962C8B-B14F-4D97-AF65-F5344CB8AC3E}">
        <p14:creationId xmlns:p14="http://schemas.microsoft.com/office/powerpoint/2010/main" val="22214269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p:nvPr>
        </p:nvSpPr>
        <p:spPr/>
        <p:txBody>
          <a:bodyPr/>
          <a:lstStyle/>
          <a:p>
            <a:r>
              <a:rPr lang="ro-RO" b="1" smtClean="0"/>
              <a:t>Clasa de elevi</a:t>
            </a:r>
            <a:endParaRPr lang="en-US" smtClean="0"/>
          </a:p>
        </p:txBody>
      </p:sp>
      <p:sp>
        <p:nvSpPr>
          <p:cNvPr id="146435" name="Content Placeholder 2"/>
          <p:cNvSpPr>
            <a:spLocks noGrp="1"/>
          </p:cNvSpPr>
          <p:nvPr>
            <p:ph idx="1"/>
          </p:nvPr>
        </p:nvSpPr>
        <p:spPr/>
        <p:txBody>
          <a:bodyPr>
            <a:normAutofit lnSpcReduction="10000"/>
          </a:bodyPr>
          <a:lstStyle/>
          <a:p>
            <a:r>
              <a:rPr lang="ro-RO" b="1" smtClean="0"/>
              <a:t>Caracteristici</a:t>
            </a:r>
          </a:p>
          <a:p>
            <a:pPr lvl="1"/>
            <a:r>
              <a:rPr lang="ro-RO" i="1" smtClean="0"/>
              <a:t>Microgrup</a:t>
            </a:r>
            <a:r>
              <a:rPr lang="ro-RO" smtClean="0"/>
              <a:t> (nr limitat de membri)</a:t>
            </a:r>
          </a:p>
          <a:p>
            <a:pPr lvl="1"/>
            <a:r>
              <a:rPr lang="ro-RO" smtClean="0"/>
              <a:t>Relații </a:t>
            </a:r>
            <a:r>
              <a:rPr lang="ro-RO" i="1" smtClean="0"/>
              <a:t>directe</a:t>
            </a:r>
            <a:r>
              <a:rPr lang="ro-RO" smtClean="0"/>
              <a:t> (față în față)</a:t>
            </a:r>
          </a:p>
          <a:p>
            <a:pPr lvl="1"/>
            <a:r>
              <a:rPr lang="ro-RO" smtClean="0"/>
              <a:t>Grup </a:t>
            </a:r>
            <a:r>
              <a:rPr lang="ro-RO" i="1" smtClean="0"/>
              <a:t>formal</a:t>
            </a:r>
            <a:r>
              <a:rPr lang="ro-RO" smtClean="0"/>
              <a:t> (norme, reguli scrise explicite și implicite)</a:t>
            </a:r>
          </a:p>
          <a:p>
            <a:pPr lvl="1"/>
            <a:r>
              <a:rPr lang="ro-RO" smtClean="0"/>
              <a:t>Structuri relaționale </a:t>
            </a:r>
            <a:r>
              <a:rPr lang="ro-RO" i="1" smtClean="0"/>
              <a:t>asimetrice</a:t>
            </a:r>
            <a:r>
              <a:rPr lang="ro-RO" smtClean="0"/>
              <a:t> (prof/elev) și </a:t>
            </a:r>
            <a:r>
              <a:rPr lang="ro-RO" i="1" smtClean="0"/>
              <a:t>simetrice</a:t>
            </a:r>
            <a:r>
              <a:rPr lang="ro-RO" smtClean="0"/>
              <a:t> (elev/elev)</a:t>
            </a:r>
          </a:p>
          <a:p>
            <a:pPr lvl="1"/>
            <a:r>
              <a:rPr lang="ro-RO" i="1" smtClean="0"/>
              <a:t>Statusuri</a:t>
            </a:r>
            <a:r>
              <a:rPr lang="ro-RO" smtClean="0"/>
              <a:t> (poziția în grup) și </a:t>
            </a:r>
            <a:r>
              <a:rPr lang="ro-RO" i="1" smtClean="0"/>
              <a:t>roluri</a:t>
            </a:r>
            <a:r>
              <a:rPr lang="ro-RO" smtClean="0"/>
              <a:t> (comportamen</a:t>
            </a:r>
            <a:r>
              <a:rPr lang="en-US" smtClean="0"/>
              <a:t>t</a:t>
            </a:r>
            <a:r>
              <a:rPr lang="ro-RO" smtClean="0"/>
              <a:t>e reglementate prin norme, asociate unui status) </a:t>
            </a:r>
            <a:r>
              <a:rPr lang="ro-RO" i="1" smtClean="0"/>
              <a:t>diferite</a:t>
            </a:r>
          </a:p>
        </p:txBody>
      </p:sp>
    </p:spTree>
    <p:extLst>
      <p:ext uri="{BB962C8B-B14F-4D97-AF65-F5344CB8AC3E}">
        <p14:creationId xmlns:p14="http://schemas.microsoft.com/office/powerpoint/2010/main" val="31007686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itle 1"/>
          <p:cNvSpPr>
            <a:spLocks noGrp="1"/>
          </p:cNvSpPr>
          <p:nvPr>
            <p:ph type="title"/>
          </p:nvPr>
        </p:nvSpPr>
        <p:spPr/>
        <p:txBody>
          <a:bodyPr/>
          <a:lstStyle/>
          <a:p>
            <a:r>
              <a:rPr lang="ro-RO" b="1" smtClean="0"/>
              <a:t>Clasa de elevi</a:t>
            </a:r>
            <a:endParaRPr lang="en-US" smtClean="0"/>
          </a:p>
        </p:txBody>
      </p:sp>
      <p:sp>
        <p:nvSpPr>
          <p:cNvPr id="3" name="Content Placeholder 2"/>
          <p:cNvSpPr>
            <a:spLocks noGrp="1"/>
          </p:cNvSpPr>
          <p:nvPr>
            <p:ph idx="1"/>
          </p:nvPr>
        </p:nvSpPr>
        <p:spPr/>
        <p:txBody>
          <a:bodyPr/>
          <a:lstStyle/>
          <a:p>
            <a:pPr>
              <a:defRPr/>
            </a:pPr>
            <a:r>
              <a:rPr lang="ro-RO" dirty="0" smtClean="0"/>
              <a:t>Mecanisme specifice de </a:t>
            </a:r>
            <a:r>
              <a:rPr lang="ro-RO" i="1" dirty="0" smtClean="0"/>
              <a:t>socializare</a:t>
            </a:r>
            <a:r>
              <a:rPr lang="ro-RO" dirty="0" smtClean="0"/>
              <a:t> în clasa de elevi</a:t>
            </a:r>
          </a:p>
          <a:p>
            <a:pPr lvl="1">
              <a:defRPr/>
            </a:pPr>
            <a:r>
              <a:rPr lang="ro-RO" i="1" dirty="0" smtClean="0"/>
              <a:t>Afilierea</a:t>
            </a:r>
            <a:r>
              <a:rPr lang="ro-RO" dirty="0" smtClean="0"/>
              <a:t> (asimilarea statusului de elev - Coulon)</a:t>
            </a:r>
          </a:p>
          <a:p>
            <a:pPr lvl="1">
              <a:defRPr/>
            </a:pPr>
            <a:r>
              <a:rPr lang="ro-RO" dirty="0" smtClean="0"/>
              <a:t>Dobândirea de </a:t>
            </a:r>
            <a:r>
              <a:rPr lang="ro-RO" i="1" dirty="0" smtClean="0"/>
              <a:t>competențe academice și sociale</a:t>
            </a:r>
          </a:p>
          <a:p>
            <a:pPr marL="0" indent="0">
              <a:buFont typeface="Wingdings 2" pitchFamily="18" charset="2"/>
              <a:buNone/>
              <a:defRPr/>
            </a:pPr>
            <a:endParaRPr lang="en-US" dirty="0"/>
          </a:p>
        </p:txBody>
      </p:sp>
    </p:spTree>
    <p:extLst>
      <p:ext uri="{BB962C8B-B14F-4D97-AF65-F5344CB8AC3E}">
        <p14:creationId xmlns:p14="http://schemas.microsoft.com/office/powerpoint/2010/main" val="21548172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Title 1"/>
          <p:cNvSpPr>
            <a:spLocks noGrp="1"/>
          </p:cNvSpPr>
          <p:nvPr>
            <p:ph type="title"/>
          </p:nvPr>
        </p:nvSpPr>
        <p:spPr/>
        <p:txBody>
          <a:bodyPr/>
          <a:lstStyle/>
          <a:p>
            <a:r>
              <a:rPr lang="ro-RO" b="1" smtClean="0"/>
              <a:t>Clasa de elevi</a:t>
            </a:r>
            <a:endParaRPr lang="en-US" smtClean="0"/>
          </a:p>
        </p:txBody>
      </p:sp>
      <p:sp>
        <p:nvSpPr>
          <p:cNvPr id="148483" name="Content Placeholder 2"/>
          <p:cNvSpPr>
            <a:spLocks noGrp="1"/>
          </p:cNvSpPr>
          <p:nvPr>
            <p:ph idx="1"/>
          </p:nvPr>
        </p:nvSpPr>
        <p:spPr/>
        <p:txBody>
          <a:bodyPr>
            <a:normAutofit lnSpcReduction="10000"/>
          </a:bodyPr>
          <a:lstStyle/>
          <a:p>
            <a:pPr lvl="1"/>
            <a:r>
              <a:rPr lang="ro-RO" b="1" smtClean="0"/>
              <a:t>Strategii utilizate de elevi </a:t>
            </a:r>
            <a:r>
              <a:rPr lang="ro-RO" smtClean="0"/>
              <a:t>(competențe sociale)</a:t>
            </a:r>
          </a:p>
          <a:p>
            <a:pPr lvl="2"/>
            <a:r>
              <a:rPr lang="ro-RO" i="1" smtClean="0"/>
              <a:t>Negocierea</a:t>
            </a:r>
            <a:r>
              <a:rPr lang="ro-RO" smtClean="0"/>
              <a:t> (încercarea deschisă sau închisă prin care elevul încearcă să transgreseze normele sociale)</a:t>
            </a:r>
          </a:p>
          <a:p>
            <a:pPr lvl="2"/>
            <a:r>
              <a:rPr lang="ro-RO" i="1" smtClean="0"/>
              <a:t>Rezistența școlară</a:t>
            </a:r>
            <a:r>
              <a:rPr lang="ro-RO" smtClean="0"/>
              <a:t> (raportarea elevului la logica normelor clasei – cel ce are competențe sociale nu prezintă RȘ)</a:t>
            </a:r>
          </a:p>
          <a:p>
            <a:pPr lvl="2"/>
            <a:r>
              <a:rPr lang="ro-RO" i="1" smtClean="0"/>
              <a:t>Supunerea aparentă</a:t>
            </a:r>
            <a:r>
              <a:rPr lang="ro-RO" smtClean="0"/>
              <a:t> (la elevii care adoptă un comportament divergent cu propriile convingeri)</a:t>
            </a:r>
            <a:endParaRPr lang="ro-RO" i="1" smtClean="0"/>
          </a:p>
          <a:p>
            <a:pPr lvl="2"/>
            <a:r>
              <a:rPr lang="ro-RO" i="1" smtClean="0"/>
              <a:t>Seducția</a:t>
            </a:r>
            <a:r>
              <a:rPr lang="ro-RO" smtClean="0"/>
              <a:t> (tendința deliberată a elevilor de a ieși în evidență printr-un comportament  agreat de profesor – funcționează doar la anumiți profesori)</a:t>
            </a:r>
            <a:endParaRPr lang="en-US" i="1" smtClean="0"/>
          </a:p>
          <a:p>
            <a:endParaRPr lang="en-US" smtClean="0"/>
          </a:p>
        </p:txBody>
      </p:sp>
    </p:spTree>
    <p:extLst>
      <p:ext uri="{BB962C8B-B14F-4D97-AF65-F5344CB8AC3E}">
        <p14:creationId xmlns:p14="http://schemas.microsoft.com/office/powerpoint/2010/main" val="16142319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Title 1"/>
          <p:cNvSpPr>
            <a:spLocks noGrp="1"/>
          </p:cNvSpPr>
          <p:nvPr>
            <p:ph type="title"/>
          </p:nvPr>
        </p:nvSpPr>
        <p:spPr/>
        <p:txBody>
          <a:bodyPr/>
          <a:lstStyle/>
          <a:p>
            <a:r>
              <a:rPr lang="ro-RO" b="1" smtClean="0"/>
              <a:t>Clasa de elevi</a:t>
            </a:r>
            <a:endParaRPr lang="en-US" smtClean="0"/>
          </a:p>
        </p:txBody>
      </p:sp>
      <p:sp>
        <p:nvSpPr>
          <p:cNvPr id="149507" name="Content Placeholder 2"/>
          <p:cNvSpPr>
            <a:spLocks noGrp="1"/>
          </p:cNvSpPr>
          <p:nvPr>
            <p:ph idx="1"/>
          </p:nvPr>
        </p:nvSpPr>
        <p:spPr/>
        <p:txBody>
          <a:bodyPr>
            <a:normAutofit lnSpcReduction="10000"/>
          </a:bodyPr>
          <a:lstStyle/>
          <a:p>
            <a:pPr lvl="1"/>
            <a:r>
              <a:rPr lang="ro-RO" b="1" smtClean="0"/>
              <a:t>Strategii de control utilizate de profesori</a:t>
            </a:r>
            <a:endParaRPr lang="ro-RO" smtClean="0"/>
          </a:p>
          <a:p>
            <a:pPr lvl="2"/>
            <a:r>
              <a:rPr lang="ro-RO" i="1" smtClean="0"/>
              <a:t>Dominarea </a:t>
            </a:r>
            <a:r>
              <a:rPr lang="ro-RO" smtClean="0"/>
              <a:t>(pedepse, amenințări, ordine)</a:t>
            </a:r>
          </a:p>
          <a:p>
            <a:pPr lvl="2"/>
            <a:r>
              <a:rPr lang="ro-RO" i="1" smtClean="0"/>
              <a:t>Socializarea </a:t>
            </a:r>
            <a:r>
              <a:rPr lang="ro-RO" smtClean="0"/>
              <a:t>(atribuirea de statusuri și roluri în clasă prin încurajare și descurajare)</a:t>
            </a:r>
          </a:p>
          <a:p>
            <a:pPr lvl="2"/>
            <a:r>
              <a:rPr lang="ro-RO" i="1" smtClean="0"/>
              <a:t>Negocierea </a:t>
            </a:r>
            <a:r>
              <a:rPr lang="ro-RO" smtClean="0"/>
              <a:t>(teoria schimbului – prin rugăminți sau amenințări)</a:t>
            </a:r>
            <a:endParaRPr lang="ro-RO" i="1" smtClean="0"/>
          </a:p>
          <a:p>
            <a:pPr lvl="2"/>
            <a:r>
              <a:rPr lang="ro-RO" i="1" smtClean="0"/>
              <a:t>Fraternizarea </a:t>
            </a:r>
            <a:r>
              <a:rPr lang="ro-RO" smtClean="0"/>
              <a:t>(prin stil de vorbire, autoironie, umor)</a:t>
            </a:r>
          </a:p>
          <a:p>
            <a:pPr lvl="2"/>
            <a:r>
              <a:rPr lang="ro-RO" i="1" smtClean="0"/>
              <a:t>Ritual și rutină </a:t>
            </a:r>
            <a:r>
              <a:rPr lang="ro-RO" smtClean="0"/>
              <a:t>(standardizarea comportamentului)</a:t>
            </a:r>
          </a:p>
          <a:p>
            <a:pPr lvl="2"/>
            <a:r>
              <a:rPr lang="ro-RO" i="1" smtClean="0"/>
              <a:t>Terapia ocupațională </a:t>
            </a:r>
            <a:r>
              <a:rPr lang="ro-RO" smtClean="0"/>
              <a:t>(pt a domina elevul trebuie să-l ții ocupat)</a:t>
            </a:r>
            <a:endParaRPr lang="en-US" i="1" smtClean="0"/>
          </a:p>
          <a:p>
            <a:endParaRPr lang="en-US" smtClean="0"/>
          </a:p>
        </p:txBody>
      </p:sp>
    </p:spTree>
    <p:extLst>
      <p:ext uri="{BB962C8B-B14F-4D97-AF65-F5344CB8AC3E}">
        <p14:creationId xmlns:p14="http://schemas.microsoft.com/office/powerpoint/2010/main" val="40441781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eaLnBrk="1" fontAlgn="auto" hangingPunct="1">
              <a:spcAft>
                <a:spcPts val="0"/>
              </a:spcAft>
              <a:defRPr/>
            </a:pPr>
            <a:r>
              <a:rPr lang="ro-RO" b="1" i="1"/>
              <a:t>1. Utilitatea cunoaşterii clasei de elevi ca grup social</a:t>
            </a:r>
          </a:p>
        </p:txBody>
      </p:sp>
      <p:sp>
        <p:nvSpPr>
          <p:cNvPr id="150531" name="Rectangle 3"/>
          <p:cNvSpPr>
            <a:spLocks noGrp="1" noChangeArrowheads="1"/>
          </p:cNvSpPr>
          <p:nvPr>
            <p:ph idx="1"/>
          </p:nvPr>
        </p:nvSpPr>
        <p:spPr/>
        <p:txBody>
          <a:bodyPr/>
          <a:lstStyle/>
          <a:p>
            <a:pPr marL="0" indent="0" eaLnBrk="1" hangingPunct="1">
              <a:lnSpc>
                <a:spcPct val="90000"/>
              </a:lnSpc>
              <a:buFont typeface="Wingdings 2" pitchFamily="18" charset="2"/>
              <a:buNone/>
            </a:pPr>
            <a:r>
              <a:rPr lang="ro-RO" smtClean="0"/>
              <a:t>a) </a:t>
            </a:r>
            <a:r>
              <a:rPr lang="ro-RO" i="1" smtClean="0"/>
              <a:t>Preluarea de către profesor a unei noi clase de elevi</a:t>
            </a:r>
            <a:endParaRPr lang="en-US" smtClean="0"/>
          </a:p>
          <a:p>
            <a:pPr marL="0" indent="0" eaLnBrk="1" hangingPunct="1">
              <a:lnSpc>
                <a:spcPct val="90000"/>
              </a:lnSpc>
              <a:buFont typeface="Wingdings 2" pitchFamily="18" charset="2"/>
              <a:buNone/>
            </a:pPr>
            <a:r>
              <a:rPr lang="ro-RO" smtClean="0"/>
              <a:t>b) </a:t>
            </a:r>
            <a:r>
              <a:rPr lang="ro-RO" i="1" smtClean="0"/>
              <a:t>Aprecierea gradului de participare a elevilor </a:t>
            </a:r>
            <a:r>
              <a:rPr lang="ro-RO" smtClean="0"/>
              <a:t>la activităţile colective ale clasei</a:t>
            </a:r>
            <a:endParaRPr lang="en-US" smtClean="0"/>
          </a:p>
          <a:p>
            <a:pPr marL="0" indent="0" eaLnBrk="1" hangingPunct="1">
              <a:lnSpc>
                <a:spcPct val="90000"/>
              </a:lnSpc>
              <a:buFont typeface="Wingdings 2" pitchFamily="18" charset="2"/>
              <a:buNone/>
            </a:pPr>
            <a:r>
              <a:rPr lang="ro-RO" smtClean="0"/>
              <a:t>c) </a:t>
            </a:r>
            <a:r>
              <a:rPr lang="ro-RO" i="1" smtClean="0"/>
              <a:t>Cunoaşterea relaţiilor interpersonale în interiorul grupului</a:t>
            </a:r>
            <a:endParaRPr lang="en-US" smtClean="0"/>
          </a:p>
          <a:p>
            <a:pPr marL="0" indent="0" eaLnBrk="1" hangingPunct="1">
              <a:lnSpc>
                <a:spcPct val="90000"/>
              </a:lnSpc>
              <a:buFont typeface="Wingdings 2" pitchFamily="18" charset="2"/>
              <a:buNone/>
            </a:pPr>
            <a:r>
              <a:rPr lang="ro-RO" smtClean="0"/>
              <a:t>d) </a:t>
            </a:r>
            <a:r>
              <a:rPr lang="ro-RO" i="1" smtClean="0"/>
              <a:t>Constituirea temporară a unor grupuri de muncă, de creaţie, de rezolvare a unor probleme</a:t>
            </a:r>
            <a:r>
              <a:rPr lang="ro-RO" smtClean="0"/>
              <a:t> </a:t>
            </a:r>
          </a:p>
        </p:txBody>
      </p:sp>
    </p:spTree>
    <p:extLst>
      <p:ext uri="{BB962C8B-B14F-4D97-AF65-F5344CB8AC3E}">
        <p14:creationId xmlns:p14="http://schemas.microsoft.com/office/powerpoint/2010/main" val="232134992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eaLnBrk="1" fontAlgn="auto" hangingPunct="1">
              <a:spcAft>
                <a:spcPts val="0"/>
              </a:spcAft>
              <a:defRPr/>
            </a:pPr>
            <a:r>
              <a:rPr lang="ro-RO" b="1" i="1" dirty="0"/>
              <a:t>2. </a:t>
            </a:r>
            <a:r>
              <a:rPr lang="en-US" b="1" i="1" dirty="0" err="1"/>
              <a:t>Obiectivele</a:t>
            </a:r>
            <a:r>
              <a:rPr lang="en-US" b="1" i="1" dirty="0"/>
              <a:t> </a:t>
            </a:r>
            <a:r>
              <a:rPr lang="en-US" b="1" i="1" dirty="0" err="1" smtClean="0"/>
              <a:t>cunoa</a:t>
            </a:r>
            <a:r>
              <a:rPr lang="ro-RO" b="1" i="1" dirty="0" smtClean="0"/>
              <a:t>ș</a:t>
            </a:r>
            <a:r>
              <a:rPr lang="en-US" b="1" i="1" dirty="0" err="1" smtClean="0"/>
              <a:t>terii</a:t>
            </a:r>
            <a:r>
              <a:rPr lang="en-US" b="1" i="1" dirty="0" smtClean="0"/>
              <a:t> </a:t>
            </a:r>
            <a:r>
              <a:rPr lang="en-US" b="1" i="1" dirty="0" err="1"/>
              <a:t>clasei</a:t>
            </a:r>
            <a:r>
              <a:rPr lang="en-US" b="1" i="1" dirty="0"/>
              <a:t> de </a:t>
            </a:r>
            <a:r>
              <a:rPr lang="en-US" b="1" i="1" dirty="0" err="1"/>
              <a:t>elevi</a:t>
            </a:r>
            <a:endParaRPr lang="ro-RO" b="1" i="1" dirty="0"/>
          </a:p>
        </p:txBody>
      </p:sp>
      <p:sp>
        <p:nvSpPr>
          <p:cNvPr id="151555" name="Rectangle 3"/>
          <p:cNvSpPr>
            <a:spLocks noGrp="1" noChangeArrowheads="1"/>
          </p:cNvSpPr>
          <p:nvPr>
            <p:ph idx="1"/>
          </p:nvPr>
        </p:nvSpPr>
        <p:spPr/>
        <p:txBody>
          <a:bodyPr>
            <a:normAutofit fontScale="92500" lnSpcReduction="10000"/>
          </a:bodyPr>
          <a:lstStyle/>
          <a:p>
            <a:pPr eaLnBrk="1" hangingPunct="1">
              <a:lnSpc>
                <a:spcPct val="80000"/>
              </a:lnSpc>
            </a:pPr>
            <a:r>
              <a:rPr lang="ro-RO" sz="2800" dirty="0" smtClean="0"/>
              <a:t>• Identificarea comportamentelor de grup care atestă existenţa sentimentului identităţii colective, de</a:t>
            </a:r>
            <a:r>
              <a:rPr lang="en-US" sz="2800" dirty="0" smtClean="0"/>
              <a:t> </a:t>
            </a:r>
            <a:r>
              <a:rPr lang="ro-RO" sz="2800" dirty="0" smtClean="0"/>
              <a:t>apartenenţă la grupul clasei;</a:t>
            </a:r>
          </a:p>
          <a:p>
            <a:pPr eaLnBrk="1" hangingPunct="1">
              <a:lnSpc>
                <a:spcPct val="80000"/>
              </a:lnSpc>
            </a:pPr>
            <a:r>
              <a:rPr lang="ro-RO" sz="2800" dirty="0" smtClean="0"/>
              <a:t>• Disponibilitatea grupului de a accepta pluralitatea punctelor de vedere exprimate în interiorul său ori în</a:t>
            </a:r>
            <a:r>
              <a:rPr lang="en-US" sz="2800" dirty="0" smtClean="0"/>
              <a:t> </a:t>
            </a:r>
            <a:r>
              <a:rPr lang="ro-RO" sz="2800" dirty="0" smtClean="0"/>
              <a:t>relaţie cu alte grupuri;</a:t>
            </a:r>
          </a:p>
          <a:p>
            <a:pPr eaLnBrk="1" hangingPunct="1">
              <a:lnSpc>
                <a:spcPct val="80000"/>
              </a:lnSpc>
            </a:pPr>
            <a:r>
              <a:rPr lang="ro-RO" sz="2800" dirty="0" smtClean="0"/>
              <a:t>• Comunicarea/colaborarea grupului, dincolo de cercul clasei, cu alte grupuri ale organizaţiei şcolare, instituţionalizarea raporturilor de parteneriat;</a:t>
            </a:r>
          </a:p>
          <a:p>
            <a:pPr eaLnBrk="1" hangingPunct="1">
              <a:lnSpc>
                <a:spcPct val="80000"/>
              </a:lnSpc>
            </a:pPr>
            <a:r>
              <a:rPr lang="ro-RO" sz="2800" dirty="0" smtClean="0"/>
              <a:t>• Capacitatea de mediere a conflictelor ş.a.</a:t>
            </a:r>
          </a:p>
        </p:txBody>
      </p:sp>
    </p:spTree>
    <p:extLst>
      <p:ext uri="{BB962C8B-B14F-4D97-AF65-F5344CB8AC3E}">
        <p14:creationId xmlns:p14="http://schemas.microsoft.com/office/powerpoint/2010/main" val="40142032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normAutofit fontScale="90000"/>
          </a:bodyPr>
          <a:lstStyle/>
          <a:p>
            <a:pPr eaLnBrk="1" hangingPunct="1"/>
            <a:r>
              <a:rPr lang="ro-RO" sz="4000" b="1" i="1" smtClean="0"/>
              <a:t>3. Fişa de caracterizare a clasei</a:t>
            </a:r>
          </a:p>
        </p:txBody>
      </p:sp>
      <p:sp>
        <p:nvSpPr>
          <p:cNvPr id="152579" name="Rectangle 3"/>
          <p:cNvSpPr>
            <a:spLocks noGrp="1" noChangeArrowheads="1"/>
          </p:cNvSpPr>
          <p:nvPr>
            <p:ph idx="1"/>
          </p:nvPr>
        </p:nvSpPr>
        <p:spPr/>
        <p:txBody>
          <a:bodyPr>
            <a:normAutofit fontScale="92500" lnSpcReduction="10000"/>
          </a:bodyPr>
          <a:lstStyle/>
          <a:p>
            <a:pPr eaLnBrk="1" hangingPunct="1">
              <a:lnSpc>
                <a:spcPct val="80000"/>
              </a:lnSpc>
              <a:buFontTx/>
              <a:buNone/>
            </a:pPr>
            <a:r>
              <a:rPr lang="en-US" sz="2000" i="1" dirty="0" smtClean="0"/>
              <a:t>F</a:t>
            </a:r>
            <a:r>
              <a:rPr lang="ro-RO" sz="2000" i="1" dirty="0" smtClean="0"/>
              <a:t>uncţii</a:t>
            </a:r>
            <a:r>
              <a:rPr lang="ro-RO" sz="2000" dirty="0" smtClean="0"/>
              <a:t>:</a:t>
            </a:r>
          </a:p>
          <a:p>
            <a:pPr eaLnBrk="1" hangingPunct="1">
              <a:lnSpc>
                <a:spcPct val="80000"/>
              </a:lnSpc>
            </a:pPr>
            <a:r>
              <a:rPr lang="ro-RO" sz="2000" dirty="0" smtClean="0"/>
              <a:t>• Fixează cadrul de cunoaştere a grupului clasei de elevi, indicând aspectele care trebuie să fie abordate;</a:t>
            </a:r>
          </a:p>
          <a:p>
            <a:pPr eaLnBrk="1" hangingPunct="1">
              <a:lnSpc>
                <a:spcPct val="80000"/>
              </a:lnSpc>
            </a:pPr>
            <a:r>
              <a:rPr lang="ro-RO" sz="2000" dirty="0" smtClean="0"/>
              <a:t>• Ordonează şi prezintă într-o manieră sistematică datele obţinute în urma investigaţiilor întreprinse asupra grupului;</a:t>
            </a:r>
          </a:p>
          <a:p>
            <a:pPr eaLnBrk="1" hangingPunct="1">
              <a:lnSpc>
                <a:spcPct val="80000"/>
              </a:lnSpc>
            </a:pPr>
            <a:r>
              <a:rPr lang="ro-RO" sz="2000" dirty="0" smtClean="0"/>
              <a:t>• Informează permanent profesorii care preiau clasa respectivă asupra caracteristicilor colectivului de elevi cu care urmează să lucreze;</a:t>
            </a:r>
          </a:p>
          <a:p>
            <a:pPr eaLnBrk="1" hangingPunct="1">
              <a:lnSpc>
                <a:spcPct val="80000"/>
              </a:lnSpc>
            </a:pPr>
            <a:r>
              <a:rPr lang="ro-RO" sz="2000" dirty="0" smtClean="0"/>
              <a:t>• Direcţionează procesul formativ desfăşurat în şcoală în vederea educării capacităţilor de integrare socială a elevilor care compun clasa şcolară la care se referă fişa respectivă;</a:t>
            </a:r>
          </a:p>
          <a:p>
            <a:pPr eaLnBrk="1" hangingPunct="1">
              <a:lnSpc>
                <a:spcPct val="80000"/>
              </a:lnSpc>
            </a:pPr>
            <a:r>
              <a:rPr lang="ro-RO" sz="2000" dirty="0" smtClean="0"/>
              <a:t>• Oferă indicatori de evaluare a eficienţei acţiunilor educative întreprinse pentru a-i ajuta pe elevi să se dezvolte în planul social.</a:t>
            </a:r>
          </a:p>
        </p:txBody>
      </p:sp>
    </p:spTree>
    <p:extLst>
      <p:ext uri="{BB962C8B-B14F-4D97-AF65-F5344CB8AC3E}">
        <p14:creationId xmlns:p14="http://schemas.microsoft.com/office/powerpoint/2010/main" val="32749271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p:txBody>
          <a:bodyPr>
            <a:normAutofit fontScale="90000"/>
          </a:bodyPr>
          <a:lstStyle/>
          <a:p>
            <a:pPr eaLnBrk="1" hangingPunct="1"/>
            <a:r>
              <a:rPr lang="ro-RO" sz="4000" b="1" i="1" smtClean="0"/>
              <a:t>3. Fişa de caracterizare a clasei</a:t>
            </a:r>
          </a:p>
        </p:txBody>
      </p:sp>
      <p:sp>
        <p:nvSpPr>
          <p:cNvPr id="153603" name="Rectangle 3"/>
          <p:cNvSpPr>
            <a:spLocks noGrp="1" noChangeArrowheads="1"/>
          </p:cNvSpPr>
          <p:nvPr>
            <p:ph idx="1"/>
          </p:nvPr>
        </p:nvSpPr>
        <p:spPr/>
        <p:txBody>
          <a:bodyPr>
            <a:normAutofit fontScale="92500" lnSpcReduction="10000"/>
          </a:bodyPr>
          <a:lstStyle/>
          <a:p>
            <a:pPr eaLnBrk="1" hangingPunct="1">
              <a:lnSpc>
                <a:spcPct val="80000"/>
              </a:lnSpc>
              <a:buFontTx/>
              <a:buNone/>
            </a:pPr>
            <a:r>
              <a:rPr lang="en-US" sz="2000" smtClean="0"/>
              <a:t>	</a:t>
            </a:r>
            <a:r>
              <a:rPr lang="ro-RO" sz="2000" smtClean="0"/>
              <a:t>Ca şi în cazul celorlalte tipuri de fişe psihopedagogice, gradul de eficienţă al fişei clasei de elevi este condiţionat de respectarea unor </a:t>
            </a:r>
            <a:r>
              <a:rPr lang="ro-RO" sz="2000" i="1" smtClean="0"/>
              <a:t>criterii metodologice </a:t>
            </a:r>
            <a:r>
              <a:rPr lang="ro-RO" sz="2000" smtClean="0"/>
              <a:t>(MUSTER D., 1971, pg. 39):</a:t>
            </a:r>
          </a:p>
          <a:p>
            <a:pPr eaLnBrk="1" hangingPunct="1">
              <a:lnSpc>
                <a:spcPct val="80000"/>
              </a:lnSpc>
            </a:pPr>
            <a:r>
              <a:rPr lang="ro-RO" sz="2000" smtClean="0"/>
              <a:t>• Criteriul completitudinii – să permită acoperirea tuturor aspectelor definitorii pentru specificul unui grup;</a:t>
            </a:r>
          </a:p>
          <a:p>
            <a:pPr eaLnBrk="1" hangingPunct="1">
              <a:lnSpc>
                <a:spcPct val="80000"/>
              </a:lnSpc>
            </a:pPr>
            <a:r>
              <a:rPr lang="ro-RO" sz="2000" smtClean="0"/>
              <a:t>• Criteriul selectării – din multitudinea fenomenelor de grup descrise în literatura de cercetare să se concentreze asupra acelora care sunt utile profesorilor pentru realizarea obiectivelor lor educative;</a:t>
            </a:r>
          </a:p>
          <a:p>
            <a:pPr eaLnBrk="1" hangingPunct="1">
              <a:lnSpc>
                <a:spcPct val="80000"/>
              </a:lnSpc>
            </a:pPr>
            <a:r>
              <a:rPr lang="ro-RO" sz="2000" smtClean="0"/>
              <a:t>• Criteriul sistematizării – să permită o ordonare logică a informaţiei şi să scoată în evidenţă aspectele specifice ale unei clase de elevi;</a:t>
            </a:r>
          </a:p>
          <a:p>
            <a:pPr eaLnBrk="1" hangingPunct="1">
              <a:lnSpc>
                <a:spcPct val="80000"/>
              </a:lnSpc>
            </a:pPr>
            <a:r>
              <a:rPr lang="ro-RO" sz="2000" smtClean="0"/>
              <a:t>• Criteriul accesibilităţii – să poată fi completată şi cercetată cu uşurinţă de toate persoanele implicate în procesul educativ</a:t>
            </a:r>
          </a:p>
          <a:p>
            <a:pPr eaLnBrk="1" hangingPunct="1">
              <a:lnSpc>
                <a:spcPct val="80000"/>
              </a:lnSpc>
            </a:pPr>
            <a:endParaRPr lang="ro-RO" sz="2000" smtClean="0"/>
          </a:p>
        </p:txBody>
      </p:sp>
    </p:spTree>
    <p:extLst>
      <p:ext uri="{BB962C8B-B14F-4D97-AF65-F5344CB8AC3E}">
        <p14:creationId xmlns:p14="http://schemas.microsoft.com/office/powerpoint/2010/main" val="12904854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ln>
            <a:miter lim="800000"/>
            <a:headEnd/>
            <a:tailEnd/>
          </a:ln>
          <a:extLst/>
        </p:spPr>
        <p:txBody>
          <a:bodyPr>
            <a:normAutofit fontScale="90000"/>
          </a:bodyPr>
          <a:lstStyle/>
          <a:p>
            <a:pPr eaLnBrk="1" fontAlgn="auto" hangingPunct="1">
              <a:spcAft>
                <a:spcPts val="0"/>
              </a:spcAft>
              <a:defRPr/>
            </a:pPr>
            <a:r>
              <a:rPr lang="ro-RO" sz="4000" b="1" i="1"/>
              <a:t>3. Fişa de caracterizare a clasei</a:t>
            </a:r>
          </a:p>
        </p:txBody>
      </p:sp>
      <p:sp>
        <p:nvSpPr>
          <p:cNvPr id="154627" name="Rectangle 3"/>
          <p:cNvSpPr>
            <a:spLocks noGrp="1" noChangeArrowheads="1"/>
          </p:cNvSpPr>
          <p:nvPr>
            <p:ph type="body" idx="4294967295"/>
          </p:nvPr>
        </p:nvSpPr>
        <p:spPr>
          <a:xfrm>
            <a:off x="914400" y="1981200"/>
            <a:ext cx="8229600" cy="4525963"/>
          </a:xfrm>
        </p:spPr>
        <p:txBody>
          <a:bodyPr/>
          <a:lstStyle/>
          <a:p>
            <a:pPr eaLnBrk="1" hangingPunct="1">
              <a:buFontTx/>
              <a:buNone/>
            </a:pPr>
            <a:r>
              <a:rPr lang="en-US" i="1" smtClean="0"/>
              <a:t>	</a:t>
            </a:r>
            <a:r>
              <a:rPr lang="ro-RO" i="1" smtClean="0"/>
              <a:t>Conţinutul fişei de caracterizare a clasei de elevi </a:t>
            </a:r>
            <a:r>
              <a:rPr lang="ro-RO" smtClean="0"/>
              <a:t>se grupează în patru mari secţiuni:</a:t>
            </a:r>
            <a:endParaRPr lang="en-US" smtClean="0"/>
          </a:p>
          <a:p>
            <a:pPr eaLnBrk="1" hangingPunct="1">
              <a:buFontTx/>
              <a:buChar char="-"/>
            </a:pPr>
            <a:r>
              <a:rPr lang="ro-RO" smtClean="0"/>
              <a:t>informaţii generale,</a:t>
            </a:r>
            <a:endParaRPr lang="en-US" smtClean="0"/>
          </a:p>
          <a:p>
            <a:pPr eaLnBrk="1" hangingPunct="1">
              <a:buFontTx/>
              <a:buChar char="-"/>
            </a:pPr>
            <a:r>
              <a:rPr lang="ro-RO" smtClean="0"/>
              <a:t>dinamica grupului,</a:t>
            </a:r>
            <a:endParaRPr lang="en-US" smtClean="0"/>
          </a:p>
          <a:p>
            <a:pPr eaLnBrk="1" hangingPunct="1">
              <a:buFontTx/>
              <a:buChar char="-"/>
            </a:pPr>
            <a:r>
              <a:rPr lang="ro-RO" smtClean="0"/>
              <a:t>specificul clasei ca microgrup social,</a:t>
            </a:r>
            <a:endParaRPr lang="en-US" smtClean="0"/>
          </a:p>
          <a:p>
            <a:pPr eaLnBrk="1" hangingPunct="1">
              <a:buFontTx/>
              <a:buChar char="-"/>
            </a:pPr>
            <a:r>
              <a:rPr lang="en-US" smtClean="0"/>
              <a:t>c</a:t>
            </a:r>
            <a:r>
              <a:rPr lang="ro-RO" smtClean="0"/>
              <a:t>oncluzii</a:t>
            </a:r>
            <a:r>
              <a:rPr lang="en-US" smtClean="0"/>
              <a:t>.</a:t>
            </a:r>
          </a:p>
          <a:p>
            <a:pPr eaLnBrk="1" hangingPunct="1">
              <a:buFontTx/>
              <a:buNone/>
            </a:pPr>
            <a:r>
              <a:rPr lang="en-US" smtClean="0"/>
              <a:t>	</a:t>
            </a:r>
            <a:r>
              <a:rPr lang="ro-RO" smtClean="0"/>
              <a:t>(C</a:t>
            </a:r>
            <a:r>
              <a:rPr lang="en-US" smtClean="0"/>
              <a:t>ristea</a:t>
            </a:r>
            <a:r>
              <a:rPr lang="ro-RO" smtClean="0"/>
              <a:t> S.,</a:t>
            </a:r>
            <a:r>
              <a:rPr lang="en-US" smtClean="0"/>
              <a:t> </a:t>
            </a:r>
            <a:r>
              <a:rPr lang="ro-RO" smtClean="0"/>
              <a:t>C</a:t>
            </a:r>
            <a:r>
              <a:rPr lang="en-US" smtClean="0"/>
              <a:t>onstantinescu</a:t>
            </a:r>
            <a:r>
              <a:rPr lang="ro-RO" smtClean="0"/>
              <a:t> C., 1998)</a:t>
            </a:r>
          </a:p>
        </p:txBody>
      </p:sp>
    </p:spTree>
    <p:extLst>
      <p:ext uri="{BB962C8B-B14F-4D97-AF65-F5344CB8AC3E}">
        <p14:creationId xmlns:p14="http://schemas.microsoft.com/office/powerpoint/2010/main" val="34113553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ln>
            <a:miter lim="800000"/>
            <a:headEnd/>
            <a:tailEnd/>
          </a:ln>
          <a:extLst/>
        </p:spPr>
        <p:txBody>
          <a:bodyPr>
            <a:normAutofit fontScale="90000"/>
          </a:bodyPr>
          <a:lstStyle/>
          <a:p>
            <a:pPr eaLnBrk="1" fontAlgn="auto" hangingPunct="1">
              <a:spcAft>
                <a:spcPts val="0"/>
              </a:spcAft>
              <a:defRPr/>
            </a:pPr>
            <a:r>
              <a:rPr lang="ro-RO" sz="4000" b="1" i="1" dirty="0"/>
              <a:t>3. Fişa de caracterizare a clasei</a:t>
            </a:r>
          </a:p>
        </p:txBody>
      </p:sp>
      <p:sp>
        <p:nvSpPr>
          <p:cNvPr id="155651" name="Rectangle 3"/>
          <p:cNvSpPr>
            <a:spLocks noGrp="1" noChangeArrowheads="1"/>
          </p:cNvSpPr>
          <p:nvPr>
            <p:ph type="body" idx="4294967295"/>
          </p:nvPr>
        </p:nvSpPr>
        <p:spPr>
          <a:xfrm>
            <a:off x="0" y="2057400"/>
            <a:ext cx="8229600" cy="4525963"/>
          </a:xfrm>
        </p:spPr>
        <p:txBody>
          <a:bodyPr>
            <a:normAutofit lnSpcReduction="10000"/>
          </a:bodyPr>
          <a:lstStyle/>
          <a:p>
            <a:pPr eaLnBrk="1" hangingPunct="1">
              <a:lnSpc>
                <a:spcPct val="80000"/>
              </a:lnSpc>
            </a:pPr>
            <a:r>
              <a:rPr lang="ro-RO" sz="1100" smtClean="0"/>
              <a:t>Şcoala………………………./Localitatea……………………………</a:t>
            </a:r>
          </a:p>
          <a:p>
            <a:pPr eaLnBrk="1" hangingPunct="1">
              <a:lnSpc>
                <a:spcPct val="80000"/>
              </a:lnSpc>
            </a:pPr>
            <a:r>
              <a:rPr lang="ro-RO" sz="1100" smtClean="0"/>
              <a:t>Clasa:…………………….</a:t>
            </a:r>
            <a:endParaRPr lang="ro-RO" sz="1100" b="1" smtClean="0"/>
          </a:p>
          <a:p>
            <a:pPr eaLnBrk="1" hangingPunct="1">
              <a:lnSpc>
                <a:spcPct val="80000"/>
              </a:lnSpc>
            </a:pPr>
            <a:r>
              <a:rPr lang="ro-RO" sz="1100" b="1" smtClean="0"/>
              <a:t>FIŞA DE CARACTERIZARE A CLASEI</a:t>
            </a:r>
            <a:endParaRPr lang="ro-RO" sz="1100" smtClean="0"/>
          </a:p>
          <a:p>
            <a:pPr eaLnBrk="1" hangingPunct="1">
              <a:lnSpc>
                <a:spcPct val="80000"/>
              </a:lnSpc>
            </a:pPr>
            <a:r>
              <a:rPr lang="ro-RO" sz="1100" smtClean="0"/>
              <a:t>I. INFORMAŢII GENERALE</a:t>
            </a:r>
          </a:p>
          <a:p>
            <a:pPr eaLnBrk="1" hangingPunct="1">
              <a:lnSpc>
                <a:spcPct val="80000"/>
              </a:lnSpc>
            </a:pPr>
            <a:r>
              <a:rPr lang="ro-RO" sz="1100" smtClean="0"/>
              <a:t>1. Nr. elevi:………..; Nr. băieţi:…….; Nr. fete:…….</a:t>
            </a:r>
          </a:p>
          <a:p>
            <a:pPr eaLnBrk="1" hangingPunct="1">
              <a:lnSpc>
                <a:spcPct val="80000"/>
              </a:lnSpc>
            </a:pPr>
            <a:r>
              <a:rPr lang="ro-RO" sz="1100" smtClean="0"/>
              <a:t>2. Profesiile părinţilor/nr. cazuri;</a:t>
            </a:r>
          </a:p>
          <a:p>
            <a:pPr eaLnBrk="1" hangingPunct="1">
              <a:lnSpc>
                <a:spcPct val="80000"/>
              </a:lnSpc>
            </a:pPr>
            <a:r>
              <a:rPr lang="ro-RO" sz="1100" smtClean="0"/>
              <a:t>  …………………………./</a:t>
            </a:r>
          </a:p>
          <a:p>
            <a:pPr eaLnBrk="1" hangingPunct="1">
              <a:lnSpc>
                <a:spcPct val="80000"/>
              </a:lnSpc>
            </a:pPr>
            <a:r>
              <a:rPr lang="ro-RO" sz="1100" smtClean="0"/>
              <a:t>3. Starea sănătăţii/ nr. cazuri</a:t>
            </a:r>
          </a:p>
          <a:p>
            <a:pPr eaLnBrk="1" hangingPunct="1">
              <a:lnSpc>
                <a:spcPct val="80000"/>
              </a:lnSpc>
            </a:pPr>
            <a:r>
              <a:rPr lang="ro-RO" sz="1100" smtClean="0"/>
              <a:t>  ………………………../</a:t>
            </a:r>
          </a:p>
          <a:p>
            <a:pPr eaLnBrk="1" hangingPunct="1">
              <a:lnSpc>
                <a:spcPct val="80000"/>
              </a:lnSpc>
            </a:pPr>
            <a:r>
              <a:rPr lang="ro-RO" sz="1100" smtClean="0"/>
              <a:t>4. Situaţia la învăţătură:</a:t>
            </a:r>
          </a:p>
          <a:p>
            <a:pPr eaLnBrk="1" hangingPunct="1">
              <a:lnSpc>
                <a:spcPct val="80000"/>
              </a:lnSpc>
            </a:pPr>
            <a:r>
              <a:rPr lang="ro-RO" sz="1100" smtClean="0"/>
              <a:t>  Mediile generale ale clasei în anii precedenţi (anul/media):</a:t>
            </a:r>
          </a:p>
          <a:p>
            <a:pPr eaLnBrk="1" hangingPunct="1">
              <a:lnSpc>
                <a:spcPct val="80000"/>
              </a:lnSpc>
            </a:pPr>
            <a:r>
              <a:rPr lang="ro-RO" sz="1100" smtClean="0"/>
              <a:t>• ………/……..Etc.</a:t>
            </a:r>
          </a:p>
          <a:p>
            <a:pPr eaLnBrk="1" hangingPunct="1">
              <a:lnSpc>
                <a:spcPct val="80000"/>
              </a:lnSpc>
            </a:pPr>
            <a:r>
              <a:rPr lang="ro-RO" sz="1100" smtClean="0"/>
              <a:t>  Mediile generale la disciplinele fundamentale:</a:t>
            </a:r>
          </a:p>
          <a:p>
            <a:pPr eaLnBrk="1" hangingPunct="1">
              <a:lnSpc>
                <a:spcPct val="80000"/>
              </a:lnSpc>
            </a:pPr>
            <a:r>
              <a:rPr lang="ro-RO" sz="1100" smtClean="0"/>
              <a:t>• Limba şi literatura română:……;</a:t>
            </a:r>
          </a:p>
          <a:p>
            <a:pPr eaLnBrk="1" hangingPunct="1">
              <a:lnSpc>
                <a:spcPct val="80000"/>
              </a:lnSpc>
            </a:pPr>
            <a:r>
              <a:rPr lang="ro-RO" sz="1100" smtClean="0"/>
              <a:t>• Matematica:……………………;</a:t>
            </a:r>
          </a:p>
          <a:p>
            <a:pPr eaLnBrk="1" hangingPunct="1">
              <a:lnSpc>
                <a:spcPct val="80000"/>
              </a:lnSpc>
            </a:pPr>
            <a:r>
              <a:rPr lang="ro-RO" sz="1100" smtClean="0"/>
              <a:t>• Biologia:………………………..; Etc.</a:t>
            </a:r>
          </a:p>
          <a:p>
            <a:pPr eaLnBrk="1" hangingPunct="1">
              <a:lnSpc>
                <a:spcPct val="80000"/>
              </a:lnSpc>
            </a:pPr>
            <a:r>
              <a:rPr lang="ro-RO" sz="1100" smtClean="0"/>
              <a:t>5. Elevi cu aptitudini deosebite/domenii/ nr. cazuri</a:t>
            </a:r>
          </a:p>
          <a:p>
            <a:pPr eaLnBrk="1" hangingPunct="1">
              <a:lnSpc>
                <a:spcPct val="80000"/>
              </a:lnSpc>
            </a:pPr>
            <a:r>
              <a:rPr lang="ro-RO" sz="1100" smtClean="0"/>
              <a:t>  Aptitudini sportive/……….</a:t>
            </a:r>
          </a:p>
          <a:p>
            <a:pPr eaLnBrk="1" hangingPunct="1">
              <a:lnSpc>
                <a:spcPct val="80000"/>
              </a:lnSpc>
            </a:pPr>
            <a:r>
              <a:rPr lang="ro-RO" sz="1100" smtClean="0"/>
              <a:t>  Aptitudini artistice/……….</a:t>
            </a:r>
          </a:p>
          <a:p>
            <a:pPr eaLnBrk="1" hangingPunct="1">
              <a:lnSpc>
                <a:spcPct val="80000"/>
              </a:lnSpc>
            </a:pPr>
            <a:r>
              <a:rPr lang="ro-RO" sz="1100" smtClean="0"/>
              <a:t>  Aptitudini matematice/…….</a:t>
            </a:r>
          </a:p>
          <a:p>
            <a:pPr eaLnBrk="1" hangingPunct="1">
              <a:lnSpc>
                <a:spcPct val="80000"/>
              </a:lnSpc>
            </a:pPr>
            <a:r>
              <a:rPr lang="ro-RO" sz="1100" smtClean="0"/>
              <a:t>  Aptitudini tehnice/…………. Etc.</a:t>
            </a:r>
          </a:p>
          <a:p>
            <a:pPr eaLnBrk="1" hangingPunct="1">
              <a:lnSpc>
                <a:spcPct val="80000"/>
              </a:lnSpc>
            </a:pPr>
            <a:r>
              <a:rPr lang="ro-RO" sz="1100" smtClean="0"/>
              <a:t>Elevi care ridică probleme/ nr cazuri</a:t>
            </a:r>
          </a:p>
          <a:p>
            <a:pPr eaLnBrk="1" hangingPunct="1">
              <a:lnSpc>
                <a:spcPct val="80000"/>
              </a:lnSpc>
            </a:pPr>
            <a:r>
              <a:rPr lang="ro-RO" sz="1100" smtClean="0"/>
              <a:t>  Probleme sociale/…..</a:t>
            </a:r>
          </a:p>
          <a:p>
            <a:pPr eaLnBrk="1" hangingPunct="1">
              <a:lnSpc>
                <a:spcPct val="80000"/>
              </a:lnSpc>
            </a:pPr>
            <a:r>
              <a:rPr lang="ro-RO" sz="1100" smtClean="0"/>
              <a:t>  Probleme la învăţătură/…….</a:t>
            </a:r>
          </a:p>
          <a:p>
            <a:pPr eaLnBrk="1" hangingPunct="1">
              <a:lnSpc>
                <a:spcPct val="80000"/>
              </a:lnSpc>
            </a:pPr>
            <a:r>
              <a:rPr lang="ro-RO" sz="1100" smtClean="0"/>
              <a:t>  Probleme comportamentale/…….</a:t>
            </a:r>
          </a:p>
          <a:p>
            <a:pPr eaLnBrk="1" hangingPunct="1">
              <a:lnSpc>
                <a:spcPct val="80000"/>
              </a:lnSpc>
            </a:pPr>
            <a:r>
              <a:rPr lang="ro-RO" sz="1100" smtClean="0"/>
              <a:t>6. Starea generală de disciplină a colectivului:……….</a:t>
            </a:r>
          </a:p>
          <a:p>
            <a:pPr eaLnBrk="1" hangingPunct="1">
              <a:lnSpc>
                <a:spcPct val="80000"/>
              </a:lnSpc>
            </a:pPr>
            <a:r>
              <a:rPr lang="ro-RO" sz="1100" smtClean="0"/>
              <a:t>7. Perspectiva colectivului:……………………………</a:t>
            </a:r>
          </a:p>
        </p:txBody>
      </p:sp>
    </p:spTree>
    <p:extLst>
      <p:ext uri="{BB962C8B-B14F-4D97-AF65-F5344CB8AC3E}">
        <p14:creationId xmlns:p14="http://schemas.microsoft.com/office/powerpoint/2010/main" val="20603391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normAutofit fontScale="90000"/>
          </a:bodyPr>
          <a:lstStyle/>
          <a:p>
            <a:pPr eaLnBrk="1" hangingPunct="1"/>
            <a:r>
              <a:rPr lang="ro-RO" sz="4000" b="1" i="1" smtClean="0"/>
              <a:t>3. Fişa de caracterizare a clasei</a:t>
            </a:r>
          </a:p>
        </p:txBody>
      </p:sp>
      <p:sp>
        <p:nvSpPr>
          <p:cNvPr id="149507" name="Rectangle 3"/>
          <p:cNvSpPr>
            <a:spLocks noGrp="1" noChangeArrowheads="1"/>
          </p:cNvSpPr>
          <p:nvPr>
            <p:ph idx="1"/>
          </p:nvPr>
        </p:nvSpPr>
        <p:spPr/>
        <p:txBody>
          <a:bodyPr>
            <a:normAutofit fontScale="92500" lnSpcReduction="20000"/>
          </a:bodyPr>
          <a:lstStyle/>
          <a:p>
            <a:pPr marL="0" indent="0" eaLnBrk="1" hangingPunct="1">
              <a:lnSpc>
                <a:spcPct val="80000"/>
              </a:lnSpc>
              <a:buFont typeface="Wingdings 2" pitchFamily="18" charset="2"/>
              <a:buNone/>
              <a:defRPr/>
            </a:pPr>
            <a:r>
              <a:rPr lang="ro-RO" sz="1800" dirty="0" smtClean="0"/>
              <a:t>II. DINAMICA GRUPULUI</a:t>
            </a:r>
          </a:p>
          <a:p>
            <a:pPr marL="0" indent="0" eaLnBrk="1" hangingPunct="1">
              <a:lnSpc>
                <a:spcPct val="80000"/>
              </a:lnSpc>
              <a:buFont typeface="Wingdings 2" pitchFamily="18" charset="2"/>
              <a:buNone/>
              <a:defRPr/>
            </a:pPr>
            <a:r>
              <a:rPr lang="ro-RO" sz="1800" dirty="0" smtClean="0"/>
              <a:t>1. Gradul de coeziune colectivului:</a:t>
            </a:r>
          </a:p>
          <a:p>
            <a:pPr marL="0" indent="0" eaLnBrk="1" hangingPunct="1">
              <a:lnSpc>
                <a:spcPct val="80000"/>
              </a:lnSpc>
              <a:buFont typeface="Wingdings 2" pitchFamily="18" charset="2"/>
              <a:buNone/>
              <a:defRPr/>
            </a:pPr>
            <a:r>
              <a:rPr lang="ro-RO" sz="1800" dirty="0" smtClean="0"/>
              <a:t>• Colectivul clasei este în formare (marcaţi situaţiile constatate)</a:t>
            </a:r>
          </a:p>
          <a:p>
            <a:pPr eaLnBrk="1" hangingPunct="1">
              <a:lnSpc>
                <a:spcPct val="80000"/>
              </a:lnSpc>
              <a:defRPr/>
            </a:pPr>
            <a:r>
              <a:rPr lang="ro-RO" sz="1800" dirty="0" smtClean="0"/>
              <a:t>  Există un subgrup dominant format din foşti colegi de clasă (nr.</a:t>
            </a:r>
            <a:r>
              <a:rPr lang="en-US" sz="1800" dirty="0" smtClean="0"/>
              <a:t> </a:t>
            </a:r>
            <a:r>
              <a:rPr lang="ro-RO" sz="1800" dirty="0" smtClean="0"/>
              <a:t>elevi………);</a:t>
            </a:r>
          </a:p>
          <a:p>
            <a:pPr eaLnBrk="1" hangingPunct="1">
              <a:lnSpc>
                <a:spcPct val="80000"/>
              </a:lnSpc>
              <a:defRPr/>
            </a:pPr>
            <a:r>
              <a:rPr lang="ro-RO" sz="1800" dirty="0" smtClean="0"/>
              <a:t>  Există un subgrup secundar cu tendinţa de a se opune grupului</a:t>
            </a:r>
            <a:r>
              <a:rPr lang="en-US" sz="1800" dirty="0" smtClean="0"/>
              <a:t> </a:t>
            </a:r>
            <a:r>
              <a:rPr lang="ro-RO" sz="1800" dirty="0" smtClean="0"/>
              <a:t>majoritar, dominant (nr. elevi…….);</a:t>
            </a:r>
          </a:p>
          <a:p>
            <a:pPr eaLnBrk="1" hangingPunct="1">
              <a:lnSpc>
                <a:spcPct val="80000"/>
              </a:lnSpc>
              <a:defRPr/>
            </a:pPr>
            <a:r>
              <a:rPr lang="ro-RO" sz="1800" dirty="0" smtClean="0"/>
              <a:t>  Există mai multe subgrupuri labile (nr. subgrupuri/ nr. elevi….../…..</a:t>
            </a:r>
          </a:p>
          <a:p>
            <a:pPr marL="0" indent="0" eaLnBrk="1" hangingPunct="1">
              <a:lnSpc>
                <a:spcPct val="80000"/>
              </a:lnSpc>
              <a:buFont typeface="Wingdings 2" pitchFamily="18" charset="2"/>
              <a:buNone/>
              <a:defRPr/>
            </a:pPr>
            <a:r>
              <a:rPr lang="ro-RO" sz="1800" dirty="0" smtClean="0"/>
              <a:t>• Colectivul clasei este format</a:t>
            </a:r>
          </a:p>
          <a:p>
            <a:pPr eaLnBrk="1" hangingPunct="1">
              <a:lnSpc>
                <a:spcPct val="80000"/>
              </a:lnSpc>
              <a:defRPr/>
            </a:pPr>
            <a:r>
              <a:rPr lang="ro-RO" sz="1800" dirty="0" smtClean="0"/>
              <a:t>  Alegerea modului de acţiune al grupului se face cu acordul total sau</a:t>
            </a:r>
            <a:r>
              <a:rPr lang="en-US" sz="1800" dirty="0" smtClean="0"/>
              <a:t> </a:t>
            </a:r>
            <a:r>
              <a:rPr lang="ro-RO" sz="1800" dirty="0" smtClean="0"/>
              <a:t>majoritar al membrilor?………………………………………………</a:t>
            </a:r>
          </a:p>
          <a:p>
            <a:pPr eaLnBrk="1" hangingPunct="1">
              <a:lnSpc>
                <a:spcPct val="80000"/>
              </a:lnSpc>
              <a:defRPr/>
            </a:pPr>
            <a:r>
              <a:rPr lang="ro-RO" sz="1800" dirty="0" smtClean="0"/>
              <a:t>  Ajungerea la acord presupune discuţii, confruntare de puncte de</a:t>
            </a:r>
            <a:r>
              <a:rPr lang="en-US" sz="1800" dirty="0" smtClean="0"/>
              <a:t> </a:t>
            </a:r>
            <a:r>
              <a:rPr lang="ro-RO" sz="1800" dirty="0" smtClean="0"/>
              <a:t>vedere?……………………………………………………………….</a:t>
            </a:r>
          </a:p>
          <a:p>
            <a:pPr eaLnBrk="1" hangingPunct="1">
              <a:lnSpc>
                <a:spcPct val="80000"/>
              </a:lnSpc>
              <a:defRPr/>
            </a:pPr>
            <a:r>
              <a:rPr lang="ro-RO" sz="1800" dirty="0" smtClean="0"/>
              <a:t>  Se constată o transformare a structurii interne a grupului atunci când</a:t>
            </a:r>
          </a:p>
          <a:p>
            <a:pPr eaLnBrk="1" hangingPunct="1">
              <a:lnSpc>
                <a:spcPct val="80000"/>
              </a:lnSpc>
              <a:defRPr/>
            </a:pPr>
            <a:r>
              <a:rPr lang="ro-RO" sz="1800" dirty="0" smtClean="0"/>
              <a:t>se trece de la o sarcină la alta?………………………………………...</a:t>
            </a:r>
          </a:p>
          <a:p>
            <a:pPr marL="0" indent="0" eaLnBrk="1" hangingPunct="1">
              <a:lnSpc>
                <a:spcPct val="80000"/>
              </a:lnSpc>
              <a:buFont typeface="Wingdings 2" pitchFamily="18" charset="2"/>
              <a:buNone/>
              <a:defRPr/>
            </a:pPr>
            <a:r>
              <a:rPr lang="ro-RO" sz="1800" dirty="0" smtClean="0"/>
              <a:t>2. Scopul dominant imediat al colectivului………..</a:t>
            </a:r>
          </a:p>
          <a:p>
            <a:pPr marL="0" indent="0" eaLnBrk="1" hangingPunct="1">
              <a:lnSpc>
                <a:spcPct val="80000"/>
              </a:lnSpc>
              <a:buFont typeface="Wingdings 2" pitchFamily="18" charset="2"/>
              <a:buNone/>
              <a:defRPr/>
            </a:pPr>
            <a:r>
              <a:rPr lang="ro-RO" sz="1800" dirty="0" smtClean="0"/>
              <a:t>3. Scopul de perspectivă al colectivului………………..</a:t>
            </a:r>
          </a:p>
        </p:txBody>
      </p:sp>
    </p:spTree>
    <p:extLst>
      <p:ext uri="{BB962C8B-B14F-4D97-AF65-F5344CB8AC3E}">
        <p14:creationId xmlns:p14="http://schemas.microsoft.com/office/powerpoint/2010/main" val="7723458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normAutofit fontScale="90000"/>
          </a:bodyPr>
          <a:lstStyle/>
          <a:p>
            <a:pPr eaLnBrk="1" hangingPunct="1"/>
            <a:r>
              <a:rPr lang="ro-RO" sz="4000" b="1" i="1" smtClean="0"/>
              <a:t>3. Fişa de caracterizare a clasei</a:t>
            </a:r>
          </a:p>
        </p:txBody>
      </p:sp>
      <p:sp>
        <p:nvSpPr>
          <p:cNvPr id="150531" name="Rectangle 3"/>
          <p:cNvSpPr>
            <a:spLocks noGrp="1" noChangeArrowheads="1"/>
          </p:cNvSpPr>
          <p:nvPr>
            <p:ph idx="1"/>
          </p:nvPr>
        </p:nvSpPr>
        <p:spPr/>
        <p:txBody>
          <a:bodyPr>
            <a:normAutofit fontScale="92500" lnSpcReduction="10000"/>
          </a:bodyPr>
          <a:lstStyle/>
          <a:p>
            <a:pPr marL="0" indent="0" eaLnBrk="1" hangingPunct="1">
              <a:lnSpc>
                <a:spcPct val="80000"/>
              </a:lnSpc>
              <a:buFont typeface="Wingdings 2" pitchFamily="18" charset="2"/>
              <a:buNone/>
              <a:defRPr/>
            </a:pPr>
            <a:r>
              <a:rPr lang="ro-RO" sz="2800" dirty="0" smtClean="0"/>
              <a:t>III. SPECIFICUL CLASEI CA MICROGRUP</a:t>
            </a:r>
          </a:p>
          <a:p>
            <a:pPr marL="0" indent="0" eaLnBrk="1" hangingPunct="1">
              <a:lnSpc>
                <a:spcPct val="80000"/>
              </a:lnSpc>
              <a:buFont typeface="Wingdings 2" pitchFamily="18" charset="2"/>
              <a:buNone/>
              <a:defRPr/>
            </a:pPr>
            <a:r>
              <a:rPr lang="ro-RO" sz="2800" dirty="0" smtClean="0"/>
              <a:t>Procesele de influenţă a grupului asupra membrilor determină</a:t>
            </a:r>
            <a:r>
              <a:rPr lang="en-US" sz="2800" dirty="0" smtClean="0"/>
              <a:t> </a:t>
            </a:r>
            <a:r>
              <a:rPr lang="ro-RO" sz="2800" dirty="0" smtClean="0"/>
              <a:t>la cei mai mulţi (marcaţi):</a:t>
            </a:r>
          </a:p>
          <a:p>
            <a:pPr eaLnBrk="1" hangingPunct="1">
              <a:lnSpc>
                <a:spcPct val="80000"/>
              </a:lnSpc>
              <a:defRPr/>
            </a:pPr>
            <a:r>
              <a:rPr lang="ro-RO" sz="2800" dirty="0" smtClean="0"/>
              <a:t>  Conformism (respectarea normelor de grup)</a:t>
            </a:r>
          </a:p>
          <a:p>
            <a:pPr eaLnBrk="1" hangingPunct="1">
              <a:lnSpc>
                <a:spcPct val="80000"/>
              </a:lnSpc>
              <a:defRPr/>
            </a:pPr>
            <a:r>
              <a:rPr lang="ro-RO" sz="2800" dirty="0" smtClean="0"/>
              <a:t>  Autonomie (independenţa în raport cu alte grupuri)</a:t>
            </a:r>
          </a:p>
          <a:p>
            <a:pPr eaLnBrk="1" hangingPunct="1">
              <a:lnSpc>
                <a:spcPct val="80000"/>
              </a:lnSpc>
              <a:defRPr/>
            </a:pPr>
            <a:r>
              <a:rPr lang="ro-RO" sz="2800" dirty="0" smtClean="0"/>
              <a:t>  Respingere/ acceptare a noilor veniţi;</a:t>
            </a:r>
          </a:p>
          <a:p>
            <a:pPr eaLnBrk="1" hangingPunct="1">
              <a:lnSpc>
                <a:spcPct val="80000"/>
              </a:lnSpc>
              <a:defRPr/>
            </a:pPr>
            <a:r>
              <a:rPr lang="ro-RO" sz="2800" dirty="0" smtClean="0"/>
              <a:t>  Plăcerea apartenenţei la grup</a:t>
            </a:r>
            <a:r>
              <a:rPr lang="en-US" sz="2800" dirty="0" smtClean="0"/>
              <a:t>;</a:t>
            </a:r>
            <a:endParaRPr lang="ro-RO" sz="2800" dirty="0" smtClean="0"/>
          </a:p>
          <a:p>
            <a:pPr eaLnBrk="1" hangingPunct="1">
              <a:lnSpc>
                <a:spcPct val="80000"/>
              </a:lnSpc>
              <a:defRPr/>
            </a:pPr>
            <a:r>
              <a:rPr lang="ro-RO" sz="2800" dirty="0" smtClean="0"/>
              <a:t>  Disponibilitatea de a acţiona pentru grup</a:t>
            </a:r>
            <a:r>
              <a:rPr lang="en-US" sz="2800" dirty="0" smtClean="0"/>
              <a:t>;</a:t>
            </a:r>
            <a:endParaRPr lang="ro-RO" sz="2800" dirty="0" smtClean="0"/>
          </a:p>
          <a:p>
            <a:pPr eaLnBrk="1" hangingPunct="1">
              <a:lnSpc>
                <a:spcPct val="80000"/>
              </a:lnSpc>
              <a:defRPr/>
            </a:pPr>
            <a:r>
              <a:rPr lang="ro-RO" sz="2800" dirty="0" smtClean="0"/>
              <a:t>  Alte aspecte</a:t>
            </a:r>
            <a:r>
              <a:rPr lang="en-US" sz="2800" dirty="0" smtClean="0"/>
              <a:t>.</a:t>
            </a:r>
            <a:endParaRPr lang="ro-RO" sz="2800" dirty="0" smtClean="0"/>
          </a:p>
        </p:txBody>
      </p:sp>
    </p:spTree>
    <p:extLst>
      <p:ext uri="{BB962C8B-B14F-4D97-AF65-F5344CB8AC3E}">
        <p14:creationId xmlns:p14="http://schemas.microsoft.com/office/powerpoint/2010/main" val="30436748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normAutofit fontScale="90000"/>
          </a:bodyPr>
          <a:lstStyle/>
          <a:p>
            <a:pPr eaLnBrk="1" hangingPunct="1"/>
            <a:r>
              <a:rPr lang="ro-RO" b="1" i="1" smtClean="0"/>
              <a:t>4. Metode şi tehnici de cunoaştere a grupurilor</a:t>
            </a:r>
          </a:p>
        </p:txBody>
      </p:sp>
      <p:sp>
        <p:nvSpPr>
          <p:cNvPr id="158723" name="Rectangle 3"/>
          <p:cNvSpPr>
            <a:spLocks noGrp="1" noChangeArrowheads="1"/>
          </p:cNvSpPr>
          <p:nvPr>
            <p:ph idx="1"/>
          </p:nvPr>
        </p:nvSpPr>
        <p:spPr/>
        <p:txBody>
          <a:bodyPr>
            <a:normAutofit fontScale="92500" lnSpcReduction="20000"/>
          </a:bodyPr>
          <a:lstStyle/>
          <a:p>
            <a:pPr eaLnBrk="1" hangingPunct="1">
              <a:lnSpc>
                <a:spcPct val="90000"/>
              </a:lnSpc>
              <a:buFontTx/>
              <a:buNone/>
            </a:pPr>
            <a:r>
              <a:rPr lang="en-US" sz="2400" smtClean="0"/>
              <a:t>a</a:t>
            </a:r>
            <a:r>
              <a:rPr lang="ro-RO" sz="2400" smtClean="0"/>
              <a:t>) OBSERVAŢIA SISTEMATICĂ</a:t>
            </a:r>
            <a:endParaRPr lang="en-US" sz="2400" smtClean="0"/>
          </a:p>
          <a:p>
            <a:pPr eaLnBrk="1" hangingPunct="1">
              <a:lnSpc>
                <a:spcPct val="90000"/>
              </a:lnSpc>
              <a:buFontTx/>
              <a:buNone/>
            </a:pPr>
            <a:r>
              <a:rPr lang="ro-RO" sz="2400" smtClean="0"/>
              <a:t>Scopul acestei tehnici este acela de a înlesni culegerea unor informaţii pertinente privitoare la :</a:t>
            </a:r>
          </a:p>
          <a:p>
            <a:pPr eaLnBrk="1" hangingPunct="1">
              <a:lnSpc>
                <a:spcPct val="90000"/>
              </a:lnSpc>
            </a:pPr>
            <a:r>
              <a:rPr lang="ro-RO" sz="2400" smtClean="0"/>
              <a:t>  conţinutul predominant al comunicării dintre membrii grupului (de exemplu, schimb de informaţii, opinii, sugestii);</a:t>
            </a:r>
          </a:p>
          <a:p>
            <a:pPr eaLnBrk="1" hangingPunct="1">
              <a:lnSpc>
                <a:spcPct val="90000"/>
              </a:lnSpc>
            </a:pPr>
            <a:r>
              <a:rPr lang="ro-RO" sz="2400" smtClean="0"/>
              <a:t>  orientarea şi tipologia interacţiunilor dintre aceştia (de exemplu, grup centrat pe rezolvarea sarcinilor / grup centrat pe preocupări socio-afective);</a:t>
            </a:r>
          </a:p>
          <a:p>
            <a:pPr eaLnBrk="1" hangingPunct="1">
              <a:lnSpc>
                <a:spcPct val="90000"/>
              </a:lnSpc>
            </a:pPr>
            <a:r>
              <a:rPr lang="ro-RO" sz="2400" smtClean="0"/>
              <a:t>  sensul dominant de acţiune al participanţilor (de exemplu, emitere / solicitare de informaţii, opinii, sugestii etc.).</a:t>
            </a:r>
          </a:p>
        </p:txBody>
      </p:sp>
    </p:spTree>
    <p:extLst>
      <p:ext uri="{BB962C8B-B14F-4D97-AF65-F5344CB8AC3E}">
        <p14:creationId xmlns:p14="http://schemas.microsoft.com/office/powerpoint/2010/main" val="422740718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normAutofit fontScale="90000"/>
          </a:bodyPr>
          <a:lstStyle/>
          <a:p>
            <a:pPr eaLnBrk="1" hangingPunct="1"/>
            <a:r>
              <a:rPr lang="ro-RO" b="1" i="1" smtClean="0"/>
              <a:t>4. Metode şi tehnici de cunoaştere a grupurilor</a:t>
            </a:r>
          </a:p>
        </p:txBody>
      </p:sp>
      <p:sp>
        <p:nvSpPr>
          <p:cNvPr id="159747" name="Rectangle 3"/>
          <p:cNvSpPr>
            <a:spLocks noGrp="1" noChangeArrowheads="1"/>
          </p:cNvSpPr>
          <p:nvPr>
            <p:ph idx="1"/>
          </p:nvPr>
        </p:nvSpPr>
        <p:spPr/>
        <p:txBody>
          <a:bodyPr>
            <a:normAutofit fontScale="92500" lnSpcReduction="10000"/>
          </a:bodyPr>
          <a:lstStyle/>
          <a:p>
            <a:pPr eaLnBrk="1" hangingPunct="1">
              <a:lnSpc>
                <a:spcPct val="90000"/>
              </a:lnSpc>
              <a:buFontTx/>
              <a:buNone/>
            </a:pPr>
            <a:r>
              <a:rPr lang="en-US" sz="2400" b="1" dirty="0" smtClean="0"/>
              <a:t>	</a:t>
            </a:r>
            <a:r>
              <a:rPr lang="ro-RO" sz="2400" b="1" dirty="0" smtClean="0"/>
              <a:t>I. Zona socio-emoţională pozitivă </a:t>
            </a:r>
            <a:r>
              <a:rPr lang="ro-RO" sz="2400" dirty="0" smtClean="0"/>
              <a:t>include toate intervenţiile verbale/nonverbale care se încadrează în una dintre următoarele </a:t>
            </a:r>
            <a:r>
              <a:rPr lang="ro-RO" sz="2400" i="1" dirty="0" smtClean="0"/>
              <a:t>categorii </a:t>
            </a:r>
            <a:r>
              <a:rPr lang="ro-RO" sz="2400" dirty="0" smtClean="0"/>
              <a:t>interacţionale:</a:t>
            </a:r>
          </a:p>
          <a:p>
            <a:pPr eaLnBrk="1" hangingPunct="1">
              <a:lnSpc>
                <a:spcPct val="90000"/>
              </a:lnSpc>
            </a:pPr>
            <a:r>
              <a:rPr lang="ro-RO" sz="2400" dirty="0" smtClean="0"/>
              <a:t>1. </a:t>
            </a:r>
            <a:r>
              <a:rPr lang="ro-RO" sz="2400" i="1" dirty="0" smtClean="0"/>
              <a:t>Manifestarea solidarităţii </a:t>
            </a:r>
            <a:r>
              <a:rPr lang="ro-RO" sz="2400" dirty="0" smtClean="0"/>
              <a:t>(de exemplu, adresarea unor cuvinte agreabile, felicitările sau compătimirile, oferirea ajutorului, concilierile etc);</a:t>
            </a:r>
          </a:p>
          <a:p>
            <a:pPr eaLnBrk="1" hangingPunct="1">
              <a:lnSpc>
                <a:spcPct val="90000"/>
              </a:lnSpc>
            </a:pPr>
            <a:r>
              <a:rPr lang="ro-RO" sz="2400" dirty="0" smtClean="0"/>
              <a:t>2. </a:t>
            </a:r>
            <a:r>
              <a:rPr lang="ro-RO" sz="2400" i="1" dirty="0" smtClean="0"/>
              <a:t>Manifestarea destinderii </a:t>
            </a:r>
            <a:r>
              <a:rPr lang="ro-RO" sz="2400" dirty="0" smtClean="0"/>
              <a:t>(de exemplu, glumele, reacţiile de bucurie / satisfacţie, tentativele de înlăturare a tensiunilor ş.a.);</a:t>
            </a:r>
          </a:p>
          <a:p>
            <a:pPr eaLnBrk="1" hangingPunct="1">
              <a:lnSpc>
                <a:spcPct val="90000"/>
              </a:lnSpc>
            </a:pPr>
            <a:r>
              <a:rPr lang="ro-RO" sz="2400" dirty="0" smtClean="0"/>
              <a:t>3. </a:t>
            </a:r>
            <a:r>
              <a:rPr lang="ro-RO" sz="2400" i="1" dirty="0" smtClean="0"/>
              <a:t>Exprimarea acordului </a:t>
            </a:r>
            <a:r>
              <a:rPr lang="ro-RO" sz="2400" dirty="0" smtClean="0"/>
              <a:t>(de exemplu, exprimarea aprobării, acordul tacit ş.a.).</a:t>
            </a:r>
            <a:endParaRPr lang="ro-RO" sz="2400" b="1" dirty="0" smtClean="0"/>
          </a:p>
          <a:p>
            <a:pPr eaLnBrk="1" hangingPunct="1">
              <a:lnSpc>
                <a:spcPct val="90000"/>
              </a:lnSpc>
            </a:pPr>
            <a:endParaRPr lang="ro-RO" sz="2400" dirty="0" smtClean="0"/>
          </a:p>
        </p:txBody>
      </p:sp>
    </p:spTree>
    <p:extLst>
      <p:ext uri="{BB962C8B-B14F-4D97-AF65-F5344CB8AC3E}">
        <p14:creationId xmlns:p14="http://schemas.microsoft.com/office/powerpoint/2010/main" val="26047696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normAutofit fontScale="90000"/>
          </a:bodyPr>
          <a:lstStyle/>
          <a:p>
            <a:pPr eaLnBrk="1" hangingPunct="1"/>
            <a:r>
              <a:rPr lang="ro-RO" b="1" i="1" smtClean="0"/>
              <a:t>4. Metode şi tehnici de cunoaştere a grupurilor</a:t>
            </a:r>
          </a:p>
        </p:txBody>
      </p:sp>
      <p:sp>
        <p:nvSpPr>
          <p:cNvPr id="160771" name="Rectangle 3"/>
          <p:cNvSpPr>
            <a:spLocks noGrp="1" noChangeArrowheads="1"/>
          </p:cNvSpPr>
          <p:nvPr>
            <p:ph idx="1"/>
          </p:nvPr>
        </p:nvSpPr>
        <p:spPr/>
        <p:txBody>
          <a:bodyPr>
            <a:normAutofit fontScale="92500" lnSpcReduction="20000"/>
          </a:bodyPr>
          <a:lstStyle/>
          <a:p>
            <a:pPr eaLnBrk="1" hangingPunct="1">
              <a:lnSpc>
                <a:spcPct val="80000"/>
              </a:lnSpc>
              <a:buFontTx/>
              <a:buNone/>
            </a:pPr>
            <a:r>
              <a:rPr lang="en-US" sz="2000" b="1" smtClean="0"/>
              <a:t>	</a:t>
            </a:r>
            <a:r>
              <a:rPr lang="ro-RO" sz="2000" b="1" smtClean="0"/>
              <a:t>II. Zona neutră a sarcinii </a:t>
            </a:r>
            <a:r>
              <a:rPr lang="ro-RO" sz="2000" smtClean="0"/>
              <a:t>grupează toate intervenţiile verbale/</a:t>
            </a:r>
            <a:r>
              <a:rPr lang="en-US" sz="2000" smtClean="0"/>
              <a:t> </a:t>
            </a:r>
            <a:r>
              <a:rPr lang="ro-RO" sz="2000" smtClean="0"/>
              <a:t>nonverbale care se încadrează în una dintre</a:t>
            </a:r>
            <a:r>
              <a:rPr lang="en-US" sz="2000" smtClean="0"/>
              <a:t> </a:t>
            </a:r>
            <a:r>
              <a:rPr lang="ro-RO" sz="2000" smtClean="0"/>
              <a:t>următoarele categorii interacţionale:</a:t>
            </a:r>
          </a:p>
          <a:p>
            <a:pPr eaLnBrk="1" hangingPunct="1">
              <a:lnSpc>
                <a:spcPct val="80000"/>
              </a:lnSpc>
            </a:pPr>
            <a:r>
              <a:rPr lang="ro-RO" sz="2000" smtClean="0"/>
              <a:t>4. </a:t>
            </a:r>
            <a:r>
              <a:rPr lang="ro-RO" sz="2000" i="1" smtClean="0"/>
              <a:t>Emiterea de sugestii </a:t>
            </a:r>
            <a:r>
              <a:rPr lang="ro-RO" sz="2000" smtClean="0"/>
              <a:t>(de exemplu, pentru orientarea discuţiilor, pentru deblocarea lor, fără a pune în inferioritate alte puncte de vedere);</a:t>
            </a:r>
          </a:p>
          <a:p>
            <a:pPr eaLnBrk="1" hangingPunct="1">
              <a:lnSpc>
                <a:spcPct val="80000"/>
              </a:lnSpc>
            </a:pPr>
            <a:r>
              <a:rPr lang="ro-RO" sz="2000" smtClean="0"/>
              <a:t>5. </a:t>
            </a:r>
            <a:r>
              <a:rPr lang="ro-RO" sz="2000" i="1" smtClean="0"/>
              <a:t>Emiterea de opinii </a:t>
            </a:r>
            <a:r>
              <a:rPr lang="ro-RO" sz="2000" smtClean="0"/>
              <a:t>(de exemplu, formulări de tipul: “Cred că aveţi dreptate”/ “După părerea mea…” etc.);</a:t>
            </a:r>
          </a:p>
          <a:p>
            <a:pPr eaLnBrk="1" hangingPunct="1">
              <a:lnSpc>
                <a:spcPct val="80000"/>
              </a:lnSpc>
            </a:pPr>
            <a:r>
              <a:rPr lang="ro-RO" sz="2000" smtClean="0"/>
              <a:t>6. </a:t>
            </a:r>
            <a:r>
              <a:rPr lang="ro-RO" sz="2000" i="1" smtClean="0"/>
              <a:t>Furnizarea de informaţii</a:t>
            </a:r>
            <a:r>
              <a:rPr lang="ro-RO" sz="2000" smtClean="0"/>
              <a:t>;</a:t>
            </a:r>
          </a:p>
          <a:p>
            <a:pPr eaLnBrk="1" hangingPunct="1">
              <a:lnSpc>
                <a:spcPct val="80000"/>
              </a:lnSpc>
            </a:pPr>
            <a:r>
              <a:rPr lang="ro-RO" sz="2000" smtClean="0"/>
              <a:t>7. </a:t>
            </a:r>
            <a:r>
              <a:rPr lang="ro-RO" sz="2000" i="1" smtClean="0"/>
              <a:t>Solicitarea de informaţii </a:t>
            </a:r>
            <a:r>
              <a:rPr lang="ro-RO" sz="2000" smtClean="0"/>
              <a:t>(de exemplu, formulări de tipul “Ce vreţi să spuneţi cu aceasta?” / “Ce aţi mai aflat în legătură cu…ş.a.”;</a:t>
            </a:r>
          </a:p>
          <a:p>
            <a:pPr eaLnBrk="1" hangingPunct="1">
              <a:lnSpc>
                <a:spcPct val="80000"/>
              </a:lnSpc>
            </a:pPr>
            <a:r>
              <a:rPr lang="ro-RO" sz="2000" smtClean="0"/>
              <a:t>8. </a:t>
            </a:r>
            <a:r>
              <a:rPr lang="ro-RO" sz="2000" i="1" smtClean="0"/>
              <a:t>Solicitarea de opinii </a:t>
            </a:r>
            <a:r>
              <a:rPr lang="ro-RO" sz="2000" smtClean="0"/>
              <a:t>(de exemplu, “Ce părere aveţi despre…?”/ “Cum apreciaţi…..?” ş.a.);</a:t>
            </a:r>
          </a:p>
          <a:p>
            <a:pPr eaLnBrk="1" hangingPunct="1">
              <a:lnSpc>
                <a:spcPct val="80000"/>
              </a:lnSpc>
            </a:pPr>
            <a:r>
              <a:rPr lang="ro-RO" sz="2000" smtClean="0"/>
              <a:t>9. </a:t>
            </a:r>
            <a:r>
              <a:rPr lang="ro-RO" sz="2000" i="1" smtClean="0"/>
              <a:t>Solicitarea de sugestii </a:t>
            </a:r>
            <a:r>
              <a:rPr lang="ro-RO" sz="2000" smtClean="0"/>
              <a:t>(de exemplu, “Ce ar trebui făcut?”/ “Ce propuneţi?” etc.).</a:t>
            </a:r>
            <a:endParaRPr lang="ro-RO" sz="2000" b="1" smtClean="0"/>
          </a:p>
        </p:txBody>
      </p:sp>
    </p:spTree>
    <p:extLst>
      <p:ext uri="{BB962C8B-B14F-4D97-AF65-F5344CB8AC3E}">
        <p14:creationId xmlns:p14="http://schemas.microsoft.com/office/powerpoint/2010/main" val="172612373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normAutofit fontScale="90000"/>
          </a:bodyPr>
          <a:lstStyle/>
          <a:p>
            <a:pPr eaLnBrk="1" hangingPunct="1"/>
            <a:r>
              <a:rPr lang="ro-RO" b="1" i="1" smtClean="0"/>
              <a:t>4. Metode şi tehnici de cunoaştere a grupurilor</a:t>
            </a:r>
          </a:p>
        </p:txBody>
      </p:sp>
      <p:sp>
        <p:nvSpPr>
          <p:cNvPr id="161795" name="Rectangle 3"/>
          <p:cNvSpPr>
            <a:spLocks noGrp="1" noChangeArrowheads="1"/>
          </p:cNvSpPr>
          <p:nvPr>
            <p:ph idx="1"/>
          </p:nvPr>
        </p:nvSpPr>
        <p:spPr/>
        <p:txBody>
          <a:bodyPr>
            <a:normAutofit fontScale="92500" lnSpcReduction="20000"/>
          </a:bodyPr>
          <a:lstStyle/>
          <a:p>
            <a:pPr eaLnBrk="1" hangingPunct="1">
              <a:lnSpc>
                <a:spcPct val="90000"/>
              </a:lnSpc>
              <a:buFontTx/>
              <a:buNone/>
            </a:pPr>
            <a:r>
              <a:rPr lang="en-US" sz="2800" b="1" smtClean="0"/>
              <a:t>	</a:t>
            </a:r>
            <a:r>
              <a:rPr lang="ro-RO" sz="2800" b="1" smtClean="0"/>
              <a:t>III. Zona socio-emoţională negativă;</a:t>
            </a:r>
          </a:p>
          <a:p>
            <a:pPr eaLnBrk="1" hangingPunct="1">
              <a:lnSpc>
                <a:spcPct val="90000"/>
              </a:lnSpc>
            </a:pPr>
            <a:r>
              <a:rPr lang="ro-RO" sz="2800" smtClean="0"/>
              <a:t>10. </a:t>
            </a:r>
            <a:r>
              <a:rPr lang="ro-RO" sz="2800" i="1" smtClean="0"/>
              <a:t>Dezaprobarea pasivă </a:t>
            </a:r>
            <a:r>
              <a:rPr lang="ro-RO" sz="2800" smtClean="0"/>
              <a:t>(de exemplu, “Nu sunt de acod”/ “Aceasta nu mă convinge …” ş.a.);</a:t>
            </a:r>
          </a:p>
          <a:p>
            <a:pPr eaLnBrk="1" hangingPunct="1">
              <a:lnSpc>
                <a:spcPct val="90000"/>
              </a:lnSpc>
            </a:pPr>
            <a:r>
              <a:rPr lang="ro-RO" sz="2800" smtClean="0"/>
              <a:t>11. </a:t>
            </a:r>
            <a:r>
              <a:rPr lang="ro-RO" sz="2800" i="1" smtClean="0"/>
              <a:t>Manifestarea tensiunii </a:t>
            </a:r>
            <a:r>
              <a:rPr lang="ro-RO" sz="2800" smtClean="0"/>
              <a:t>(de exemplu, retragerea de la discuţie, formularea unor acuze, autocritica);</a:t>
            </a:r>
          </a:p>
          <a:p>
            <a:pPr eaLnBrk="1" hangingPunct="1">
              <a:lnSpc>
                <a:spcPct val="90000"/>
              </a:lnSpc>
            </a:pPr>
            <a:r>
              <a:rPr lang="ro-RO" sz="2800" smtClean="0"/>
              <a:t>12. </a:t>
            </a:r>
            <a:r>
              <a:rPr lang="ro-RO" sz="2800" i="1" smtClean="0"/>
              <a:t>Manifestarea antagonismului </a:t>
            </a:r>
            <a:r>
              <a:rPr lang="ro-RO" sz="2800" smtClean="0"/>
              <a:t>(de exemplu, ironiile, formulările sarcastice / arogante; formularea de ameninţări, blamarea, mânia ş.a.).</a:t>
            </a:r>
          </a:p>
          <a:p>
            <a:pPr eaLnBrk="1" hangingPunct="1">
              <a:lnSpc>
                <a:spcPct val="90000"/>
              </a:lnSpc>
            </a:pPr>
            <a:endParaRPr lang="ro-RO" sz="2800" smtClean="0"/>
          </a:p>
        </p:txBody>
      </p:sp>
    </p:spTree>
    <p:extLst>
      <p:ext uri="{BB962C8B-B14F-4D97-AF65-F5344CB8AC3E}">
        <p14:creationId xmlns:p14="http://schemas.microsoft.com/office/powerpoint/2010/main" val="40321829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normAutofit fontScale="90000"/>
          </a:bodyPr>
          <a:lstStyle/>
          <a:p>
            <a:pPr eaLnBrk="1" hangingPunct="1"/>
            <a:r>
              <a:rPr lang="ro-RO" b="1" i="1" smtClean="0"/>
              <a:t>4. Metode şi tehnici de cunoaştere a grupurilor</a:t>
            </a:r>
          </a:p>
        </p:txBody>
      </p:sp>
      <p:sp>
        <p:nvSpPr>
          <p:cNvPr id="162819" name="Rectangle 3"/>
          <p:cNvSpPr>
            <a:spLocks noGrp="1" noChangeArrowheads="1"/>
          </p:cNvSpPr>
          <p:nvPr>
            <p:ph idx="1"/>
          </p:nvPr>
        </p:nvSpPr>
        <p:spPr/>
        <p:txBody>
          <a:bodyPr>
            <a:normAutofit fontScale="92500" lnSpcReduction="20000"/>
          </a:bodyPr>
          <a:lstStyle/>
          <a:p>
            <a:pPr eaLnBrk="1" hangingPunct="1">
              <a:lnSpc>
                <a:spcPct val="80000"/>
              </a:lnSpc>
            </a:pPr>
            <a:r>
              <a:rPr lang="ro-RO" sz="1800" b="1" smtClean="0"/>
              <a:t>Numele subiectului A</a:t>
            </a:r>
          </a:p>
          <a:p>
            <a:pPr eaLnBrk="1" hangingPunct="1">
              <a:lnSpc>
                <a:spcPct val="80000"/>
              </a:lnSpc>
            </a:pPr>
            <a:r>
              <a:rPr lang="ro-RO" sz="1800" b="1" smtClean="0"/>
              <a:t>Sedinţa din………….</a:t>
            </a:r>
          </a:p>
          <a:p>
            <a:pPr eaLnBrk="1" hangingPunct="1">
              <a:lnSpc>
                <a:spcPct val="80000"/>
              </a:lnSpc>
            </a:pPr>
            <a:r>
              <a:rPr lang="ro-RO" sz="1800" b="1" smtClean="0"/>
              <a:t>B C D E F Grup Total interacţiuni</a:t>
            </a:r>
            <a:endParaRPr lang="ro-RO" sz="1800" smtClean="0"/>
          </a:p>
          <a:p>
            <a:pPr eaLnBrk="1" hangingPunct="1">
              <a:lnSpc>
                <a:spcPct val="80000"/>
              </a:lnSpc>
            </a:pPr>
            <a:r>
              <a:rPr lang="ro-RO" sz="1800" smtClean="0"/>
              <a:t>Manifestarea solidarităţii ++ ++ +++ ++ ++ ++ 13</a:t>
            </a:r>
          </a:p>
          <a:p>
            <a:pPr eaLnBrk="1" hangingPunct="1">
              <a:lnSpc>
                <a:spcPct val="80000"/>
              </a:lnSpc>
            </a:pPr>
            <a:r>
              <a:rPr lang="ro-RO" sz="1800" smtClean="0"/>
              <a:t>Manifestarea destinderii + ++ +++ ++ ++ ++++ 14</a:t>
            </a:r>
          </a:p>
          <a:p>
            <a:pPr eaLnBrk="1" hangingPunct="1">
              <a:lnSpc>
                <a:spcPct val="80000"/>
              </a:lnSpc>
            </a:pPr>
            <a:r>
              <a:rPr lang="ro-RO" sz="1800" smtClean="0"/>
              <a:t>Aprobare pasivă +++ ++ + ++ + ++++++ 15</a:t>
            </a:r>
          </a:p>
          <a:p>
            <a:pPr eaLnBrk="1" hangingPunct="1">
              <a:lnSpc>
                <a:spcPct val="80000"/>
              </a:lnSpc>
            </a:pPr>
            <a:r>
              <a:rPr lang="ro-RO" sz="1800" smtClean="0"/>
              <a:t>Emitere de sugestii ++ ++ + + ++ ++++++ 14</a:t>
            </a:r>
          </a:p>
          <a:p>
            <a:pPr eaLnBrk="1" hangingPunct="1">
              <a:lnSpc>
                <a:spcPct val="80000"/>
              </a:lnSpc>
            </a:pPr>
            <a:r>
              <a:rPr lang="ro-RO" sz="1800" smtClean="0"/>
              <a:t>Emitere de opinii</a:t>
            </a:r>
          </a:p>
          <a:p>
            <a:pPr eaLnBrk="1" hangingPunct="1">
              <a:lnSpc>
                <a:spcPct val="80000"/>
              </a:lnSpc>
            </a:pPr>
            <a:r>
              <a:rPr lang="ro-RO" sz="1800" smtClean="0"/>
              <a:t>Emitere de informaţii</a:t>
            </a:r>
          </a:p>
          <a:p>
            <a:pPr eaLnBrk="1" hangingPunct="1">
              <a:lnSpc>
                <a:spcPct val="80000"/>
              </a:lnSpc>
            </a:pPr>
            <a:r>
              <a:rPr lang="ro-RO" sz="1800" smtClean="0"/>
              <a:t>Solicitare de informaţii</a:t>
            </a:r>
          </a:p>
          <a:p>
            <a:pPr eaLnBrk="1" hangingPunct="1">
              <a:lnSpc>
                <a:spcPct val="80000"/>
              </a:lnSpc>
            </a:pPr>
            <a:r>
              <a:rPr lang="ro-RO" sz="1800" smtClean="0"/>
              <a:t>Solicitare de opinii</a:t>
            </a:r>
          </a:p>
          <a:p>
            <a:pPr eaLnBrk="1" hangingPunct="1">
              <a:lnSpc>
                <a:spcPct val="80000"/>
              </a:lnSpc>
            </a:pPr>
            <a:r>
              <a:rPr lang="ro-RO" sz="1800" smtClean="0"/>
              <a:t>Solicitare de sugestii</a:t>
            </a:r>
          </a:p>
          <a:p>
            <a:pPr eaLnBrk="1" hangingPunct="1">
              <a:lnSpc>
                <a:spcPct val="80000"/>
              </a:lnSpc>
            </a:pPr>
            <a:r>
              <a:rPr lang="ro-RO" sz="1800" smtClean="0"/>
              <a:t>Dezaprobare pasivă</a:t>
            </a:r>
          </a:p>
          <a:p>
            <a:pPr eaLnBrk="1" hangingPunct="1">
              <a:lnSpc>
                <a:spcPct val="80000"/>
              </a:lnSpc>
            </a:pPr>
            <a:r>
              <a:rPr lang="ro-RO" sz="1800" smtClean="0"/>
              <a:t>Manifestarea tensiunii</a:t>
            </a:r>
          </a:p>
          <a:p>
            <a:pPr eaLnBrk="1" hangingPunct="1">
              <a:lnSpc>
                <a:spcPct val="80000"/>
              </a:lnSpc>
            </a:pPr>
            <a:r>
              <a:rPr lang="ro-RO" sz="1800" smtClean="0"/>
              <a:t>Manifestarea antagonismului</a:t>
            </a:r>
          </a:p>
        </p:txBody>
      </p:sp>
    </p:spTree>
    <p:extLst>
      <p:ext uri="{BB962C8B-B14F-4D97-AF65-F5344CB8AC3E}">
        <p14:creationId xmlns:p14="http://schemas.microsoft.com/office/powerpoint/2010/main" val="2207073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normAutofit fontScale="90000"/>
          </a:bodyPr>
          <a:lstStyle/>
          <a:p>
            <a:pPr eaLnBrk="1" hangingPunct="1"/>
            <a:r>
              <a:rPr lang="ro-RO" b="1" i="1" smtClean="0"/>
              <a:t>4. Metode şi tehnici de cunoaştere a grupurilor</a:t>
            </a:r>
          </a:p>
        </p:txBody>
      </p:sp>
      <p:sp>
        <p:nvSpPr>
          <p:cNvPr id="163843" name="Rectangle 3"/>
          <p:cNvSpPr>
            <a:spLocks noGrp="1" noChangeArrowheads="1"/>
          </p:cNvSpPr>
          <p:nvPr>
            <p:ph idx="1"/>
          </p:nvPr>
        </p:nvSpPr>
        <p:spPr/>
        <p:txBody>
          <a:bodyPr/>
          <a:lstStyle/>
          <a:p>
            <a:pPr eaLnBrk="1" hangingPunct="1">
              <a:lnSpc>
                <a:spcPct val="90000"/>
              </a:lnSpc>
              <a:buFontTx/>
              <a:buNone/>
            </a:pPr>
            <a:r>
              <a:rPr lang="ro-RO" smtClean="0"/>
              <a:t>b) TEHNICA SOCIOMETRICĂ</a:t>
            </a:r>
          </a:p>
          <a:p>
            <a:pPr eaLnBrk="1" hangingPunct="1">
              <a:lnSpc>
                <a:spcPct val="90000"/>
              </a:lnSpc>
              <a:buFontTx/>
              <a:buNone/>
            </a:pPr>
            <a:r>
              <a:rPr lang="en-US" smtClean="0"/>
              <a:t>	</a:t>
            </a:r>
            <a:r>
              <a:rPr lang="ro-RO" smtClean="0"/>
              <a:t>Tehnica sociometrică iniţiată de J. L. MORENO, psihosociolog american de origine română, reprezintă un ansamblu de procedee articulate între ele:</a:t>
            </a:r>
          </a:p>
          <a:p>
            <a:pPr eaLnBrk="1" hangingPunct="1">
              <a:lnSpc>
                <a:spcPct val="90000"/>
              </a:lnSpc>
            </a:pPr>
            <a:r>
              <a:rPr lang="ro-RO" smtClean="0"/>
              <a:t>  Testul sociometric;</a:t>
            </a:r>
          </a:p>
          <a:p>
            <a:pPr eaLnBrk="1" hangingPunct="1">
              <a:lnSpc>
                <a:spcPct val="90000"/>
              </a:lnSpc>
            </a:pPr>
            <a:r>
              <a:rPr lang="ro-RO" smtClean="0"/>
              <a:t>  Sociomatricea;</a:t>
            </a:r>
          </a:p>
          <a:p>
            <a:pPr eaLnBrk="1" hangingPunct="1">
              <a:lnSpc>
                <a:spcPct val="90000"/>
              </a:lnSpc>
            </a:pPr>
            <a:r>
              <a:rPr lang="ro-RO" smtClean="0"/>
              <a:t>  Sociograma;</a:t>
            </a:r>
          </a:p>
          <a:p>
            <a:pPr eaLnBrk="1" hangingPunct="1">
              <a:lnSpc>
                <a:spcPct val="90000"/>
              </a:lnSpc>
            </a:pPr>
            <a:r>
              <a:rPr lang="ro-RO" smtClean="0"/>
              <a:t>  Indicii sociometrici</a:t>
            </a:r>
            <a:r>
              <a:rPr lang="en-US" smtClean="0"/>
              <a:t>.</a:t>
            </a:r>
            <a:endParaRPr lang="ro-RO" smtClean="0"/>
          </a:p>
        </p:txBody>
      </p:sp>
    </p:spTree>
    <p:extLst>
      <p:ext uri="{BB962C8B-B14F-4D97-AF65-F5344CB8AC3E}">
        <p14:creationId xmlns:p14="http://schemas.microsoft.com/office/powerpoint/2010/main" val="41436659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normAutofit fontScale="90000"/>
          </a:bodyPr>
          <a:lstStyle/>
          <a:p>
            <a:pPr eaLnBrk="1" hangingPunct="1"/>
            <a:r>
              <a:rPr lang="ro-RO" b="1" i="1" smtClean="0"/>
              <a:t>4. Metode şi tehnici de cunoaştere a grupurilor</a:t>
            </a:r>
          </a:p>
        </p:txBody>
      </p:sp>
      <p:sp>
        <p:nvSpPr>
          <p:cNvPr id="157699" name="Rectangle 3"/>
          <p:cNvSpPr>
            <a:spLocks noGrp="1" noChangeArrowheads="1"/>
          </p:cNvSpPr>
          <p:nvPr>
            <p:ph idx="1"/>
          </p:nvPr>
        </p:nvSpPr>
        <p:spPr/>
        <p:txBody>
          <a:bodyPr>
            <a:normAutofit fontScale="92500" lnSpcReduction="20000"/>
          </a:bodyPr>
          <a:lstStyle/>
          <a:p>
            <a:pPr marL="0" indent="0" eaLnBrk="1" hangingPunct="1">
              <a:lnSpc>
                <a:spcPct val="80000"/>
              </a:lnSpc>
              <a:buFont typeface="Wingdings 2" pitchFamily="18" charset="2"/>
              <a:buNone/>
              <a:defRPr/>
            </a:pPr>
            <a:r>
              <a:rPr lang="ro-RO" sz="2000" i="1" dirty="0" smtClean="0"/>
              <a:t>Instructajul </a:t>
            </a:r>
            <a:r>
              <a:rPr lang="ro-RO" sz="2000" dirty="0" smtClean="0"/>
              <a:t>va trebui să cuprindă:</a:t>
            </a:r>
          </a:p>
          <a:p>
            <a:pPr eaLnBrk="1" hangingPunct="1">
              <a:lnSpc>
                <a:spcPct val="80000"/>
              </a:lnSpc>
              <a:defRPr/>
            </a:pPr>
            <a:r>
              <a:rPr lang="ro-RO" sz="2000" dirty="0" smtClean="0"/>
              <a:t>  motivarea aplicării testului (exemplu, “am vrea ca în trimestrul următor să schimbăm aşezarea în bănci ţinând seama de preferinţele voastre”);</a:t>
            </a:r>
          </a:p>
          <a:p>
            <a:pPr eaLnBrk="1" hangingPunct="1">
              <a:lnSpc>
                <a:spcPct val="80000"/>
              </a:lnSpc>
              <a:defRPr/>
            </a:pPr>
            <a:r>
              <a:rPr lang="ro-RO" sz="2000" dirty="0" smtClean="0"/>
              <a:t>  asigurarea caracterului confidenţial al testului (exemplu, ”răspunsurile voastre nu vor fi aduse la cunoştinţa colegilor”);</a:t>
            </a:r>
          </a:p>
          <a:p>
            <a:pPr eaLnBrk="1" hangingPunct="1">
              <a:lnSpc>
                <a:spcPct val="80000"/>
              </a:lnSpc>
              <a:defRPr/>
            </a:pPr>
            <a:r>
              <a:rPr lang="ro-RO" sz="2000" dirty="0" smtClean="0"/>
              <a:t>  determinarea situaţiei de alegere (exemplu, “va trebui să indicaţi pe cine anume preferaţi, pe cine nu preferaţi”; “va trebui să răspundeţi prin nominalizări, nu prin formulări de tipul “cu toţi”, “cu nici unul”, “nu este cazul”);</a:t>
            </a:r>
          </a:p>
          <a:p>
            <a:pPr eaLnBrk="1" hangingPunct="1">
              <a:lnSpc>
                <a:spcPct val="80000"/>
              </a:lnSpc>
              <a:defRPr/>
            </a:pPr>
            <a:r>
              <a:rPr lang="ro-RO" sz="2000" dirty="0" smtClean="0"/>
              <a:t>  limitarea sau nelimitarea alegerilor (”alegeţi câţi vreţi, după cum credeţi de cuviinţă”);</a:t>
            </a:r>
          </a:p>
          <a:p>
            <a:pPr eaLnBrk="1" hangingPunct="1">
              <a:lnSpc>
                <a:spcPct val="80000"/>
              </a:lnSpc>
              <a:defRPr/>
            </a:pPr>
            <a:r>
              <a:rPr lang="ro-RO" sz="2000" dirty="0" smtClean="0"/>
              <a:t>  ordinea de preferinţă (de exemplu, pe cel pe care îl doriţi cel mai mult îl treceţi pe primul loc, pe un altul pe locul doi, şi aşa mai departe”).</a:t>
            </a:r>
          </a:p>
        </p:txBody>
      </p:sp>
    </p:spTree>
    <p:extLst>
      <p:ext uri="{BB962C8B-B14F-4D97-AF65-F5344CB8AC3E}">
        <p14:creationId xmlns:p14="http://schemas.microsoft.com/office/powerpoint/2010/main" val="190739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normAutofit fontScale="90000"/>
          </a:bodyPr>
          <a:lstStyle/>
          <a:p>
            <a:pPr eaLnBrk="1" hangingPunct="1"/>
            <a:r>
              <a:rPr lang="ro-RO" b="1" i="1" smtClean="0"/>
              <a:t>4. Metode şi tehnici de cunoaştere a grupurilor</a:t>
            </a:r>
          </a:p>
        </p:txBody>
      </p:sp>
      <p:sp>
        <p:nvSpPr>
          <p:cNvPr id="165891" name="Rectangle 3"/>
          <p:cNvSpPr>
            <a:spLocks noGrp="1" noChangeArrowheads="1"/>
          </p:cNvSpPr>
          <p:nvPr>
            <p:ph idx="1"/>
          </p:nvPr>
        </p:nvSpPr>
        <p:spPr/>
        <p:txBody>
          <a:bodyPr>
            <a:normAutofit fontScale="85000" lnSpcReduction="20000"/>
          </a:bodyPr>
          <a:lstStyle/>
          <a:p>
            <a:pPr eaLnBrk="1" hangingPunct="1"/>
            <a:r>
              <a:rPr lang="ro-RO" sz="2800" b="1" dirty="0" smtClean="0"/>
              <a:t>Sociomatricea </a:t>
            </a:r>
            <a:r>
              <a:rPr lang="ro-RO" sz="2800" dirty="0" smtClean="0"/>
              <a:t>este un instrument utilizat pentru “despuierea</a:t>
            </a:r>
            <a:r>
              <a:rPr lang="en-US" sz="2800" dirty="0" smtClean="0"/>
              <a:t>”</a:t>
            </a:r>
            <a:r>
              <a:rPr lang="ro-RO" sz="2800" dirty="0" smtClean="0"/>
              <a:t> răspunsurilor primite din partea elevilor la testul sociometric. Se prezintă sub forma unui tabel cu dublă intrare, care are înscrişi, atât pe orizontală, cât şi pe verticală, pe toţi membrii grupului.</a:t>
            </a:r>
            <a:endParaRPr lang="en-US" sz="2800" dirty="0" smtClean="0"/>
          </a:p>
          <a:p>
            <a:pPr eaLnBrk="1" hangingPunct="1"/>
            <a:r>
              <a:rPr lang="ro-RO" sz="2800" b="1" dirty="0" smtClean="0"/>
              <a:t>Sociograma </a:t>
            </a:r>
            <a:r>
              <a:rPr lang="ro-RO" sz="2800" dirty="0" smtClean="0"/>
              <a:t>constituie un instrument de reprezentare grafică a configuraţiei relaţiilor preferenţiale existente în interiorul grupului </a:t>
            </a:r>
          </a:p>
        </p:txBody>
      </p:sp>
    </p:spTree>
    <p:extLst>
      <p:ext uri="{BB962C8B-B14F-4D97-AF65-F5344CB8AC3E}">
        <p14:creationId xmlns:p14="http://schemas.microsoft.com/office/powerpoint/2010/main" val="11612487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normAutofit fontScale="90000"/>
          </a:bodyPr>
          <a:lstStyle/>
          <a:p>
            <a:pPr eaLnBrk="1" hangingPunct="1"/>
            <a:r>
              <a:rPr lang="ro-RO" b="1" i="1" smtClean="0"/>
              <a:t>4. Metode şi tehnici de cunoaştere a grupurilor</a:t>
            </a:r>
          </a:p>
        </p:txBody>
      </p:sp>
      <p:sp>
        <p:nvSpPr>
          <p:cNvPr id="166915" name="Rectangle 3"/>
          <p:cNvSpPr>
            <a:spLocks noGrp="1" noChangeArrowheads="1"/>
          </p:cNvSpPr>
          <p:nvPr>
            <p:ph idx="1"/>
          </p:nvPr>
        </p:nvSpPr>
        <p:spPr/>
        <p:txBody>
          <a:bodyPr>
            <a:normAutofit fontScale="85000" lnSpcReduction="20000"/>
          </a:bodyPr>
          <a:lstStyle/>
          <a:p>
            <a:pPr eaLnBrk="1" hangingPunct="1">
              <a:lnSpc>
                <a:spcPct val="90000"/>
              </a:lnSpc>
            </a:pPr>
            <a:r>
              <a:rPr lang="ro-RO" sz="2400" smtClean="0"/>
              <a:t>c) AUTOBIOGRAFIA GRUPULUI</a:t>
            </a:r>
            <a:endParaRPr lang="en-US" sz="2400" smtClean="0"/>
          </a:p>
          <a:p>
            <a:pPr eaLnBrk="1" hangingPunct="1">
              <a:lnSpc>
                <a:spcPct val="90000"/>
              </a:lnSpc>
              <a:buFontTx/>
              <a:buNone/>
            </a:pPr>
            <a:r>
              <a:rPr lang="en-US" sz="2400" smtClean="0"/>
              <a:t>	</a:t>
            </a:r>
            <a:r>
              <a:rPr lang="ro-RO" sz="2400" smtClean="0"/>
              <a:t>Profesorul le poate cere elevilor să prezinte în scris propriile lor amintiri şi aprecieri despre grupul lor, pornind de la câteva indicaţii generale, de natură să-i ghideze:</a:t>
            </a:r>
            <a:endParaRPr lang="en-US" sz="2400" smtClean="0"/>
          </a:p>
          <a:p>
            <a:pPr eaLnBrk="1" hangingPunct="1">
              <a:lnSpc>
                <a:spcPct val="90000"/>
              </a:lnSpc>
              <a:buFontTx/>
              <a:buChar char="-"/>
            </a:pPr>
            <a:r>
              <a:rPr lang="ro-RO" sz="2400" smtClean="0"/>
              <a:t>cum s-a constituit grupul,</a:t>
            </a:r>
            <a:endParaRPr lang="en-US" sz="2400" smtClean="0"/>
          </a:p>
          <a:p>
            <a:pPr eaLnBrk="1" hangingPunct="1">
              <a:lnSpc>
                <a:spcPct val="90000"/>
              </a:lnSpc>
              <a:buFontTx/>
              <a:buChar char="-"/>
            </a:pPr>
            <a:r>
              <a:rPr lang="ro-RO" sz="2400" smtClean="0"/>
              <a:t>care au fost momentele cele mai semnificative din evoluţia lui,</a:t>
            </a:r>
            <a:endParaRPr lang="en-US" sz="2400" smtClean="0"/>
          </a:p>
          <a:p>
            <a:pPr eaLnBrk="1" hangingPunct="1">
              <a:lnSpc>
                <a:spcPct val="90000"/>
              </a:lnSpc>
              <a:buFontTx/>
              <a:buChar char="-"/>
            </a:pPr>
            <a:r>
              <a:rPr lang="ro-RO" sz="2400" smtClean="0"/>
              <a:t>care sunt particularităţile grupului sub aspectele comunicării între membri,</a:t>
            </a:r>
            <a:endParaRPr lang="en-US" sz="2400" smtClean="0"/>
          </a:p>
          <a:p>
            <a:pPr eaLnBrk="1" hangingPunct="1">
              <a:lnSpc>
                <a:spcPct val="90000"/>
              </a:lnSpc>
              <a:buFontTx/>
              <a:buChar char="-"/>
            </a:pPr>
            <a:r>
              <a:rPr lang="ro-RO" sz="2400" smtClean="0"/>
              <a:t>coeziunea grupului, conducerea lui, atmosfera resimţită,</a:t>
            </a:r>
            <a:endParaRPr lang="en-US" sz="2400" smtClean="0"/>
          </a:p>
          <a:p>
            <a:pPr eaLnBrk="1" hangingPunct="1">
              <a:lnSpc>
                <a:spcPct val="90000"/>
              </a:lnSpc>
              <a:buFontTx/>
              <a:buChar char="-"/>
            </a:pPr>
            <a:r>
              <a:rPr lang="ro-RO" sz="2400" smtClean="0"/>
              <a:t>participarea la viaţa de grup etc. </a:t>
            </a:r>
          </a:p>
        </p:txBody>
      </p:sp>
    </p:spTree>
    <p:extLst>
      <p:ext uri="{BB962C8B-B14F-4D97-AF65-F5344CB8AC3E}">
        <p14:creationId xmlns:p14="http://schemas.microsoft.com/office/powerpoint/2010/main" val="35222340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normAutofit fontScale="90000"/>
          </a:bodyPr>
          <a:lstStyle/>
          <a:p>
            <a:pPr eaLnBrk="1" hangingPunct="1"/>
            <a:r>
              <a:rPr lang="ro-RO" b="1" i="1" smtClean="0"/>
              <a:t>4. Metode şi tehnici de cunoaştere a grupurilor</a:t>
            </a:r>
          </a:p>
        </p:txBody>
      </p:sp>
      <p:sp>
        <p:nvSpPr>
          <p:cNvPr id="167939" name="Rectangle 3"/>
          <p:cNvSpPr>
            <a:spLocks noGrp="1" noChangeArrowheads="1"/>
          </p:cNvSpPr>
          <p:nvPr>
            <p:ph idx="1"/>
          </p:nvPr>
        </p:nvSpPr>
        <p:spPr/>
        <p:txBody>
          <a:bodyPr/>
          <a:lstStyle/>
          <a:p>
            <a:pPr eaLnBrk="1" hangingPunct="1"/>
            <a:r>
              <a:rPr lang="ro-RO" smtClean="0"/>
              <a:t>d) PROFILUL PSIHOSOCIAL AL GRUPULUI</a:t>
            </a:r>
            <a:endParaRPr lang="en-US" smtClean="0"/>
          </a:p>
          <a:p>
            <a:pPr eaLnBrk="1" hangingPunct="1">
              <a:buFontTx/>
              <a:buNone/>
            </a:pPr>
            <a:r>
              <a:rPr lang="en-US" smtClean="0"/>
              <a:t>	</a:t>
            </a:r>
            <a:r>
              <a:rPr lang="ro-RO" smtClean="0"/>
              <a:t>Informaţiile privind proprietăţile grupului respectiv sunt obţinute în urma aplicării şi prelucrării unui </a:t>
            </a:r>
            <a:r>
              <a:rPr lang="ro-RO" i="1" smtClean="0"/>
              <a:t>chestionar de evaluare</a:t>
            </a:r>
            <a:r>
              <a:rPr lang="ro-RO" smtClean="0"/>
              <a:t>. Aplicarea metodei presupune parcurgerea mai multor </a:t>
            </a:r>
            <a:r>
              <a:rPr lang="ro-RO" i="1" smtClean="0"/>
              <a:t>etape </a:t>
            </a:r>
            <a:r>
              <a:rPr lang="ro-RO" smtClean="0"/>
              <a:t>(M. Zlate, C. Zlate, op. cit. pg. 75-77):</a:t>
            </a:r>
            <a:endParaRPr lang="en-US" smtClean="0"/>
          </a:p>
          <a:p>
            <a:pPr eaLnBrk="1" hangingPunct="1">
              <a:buFontTx/>
              <a:buNone/>
            </a:pPr>
            <a:endParaRPr lang="ro-RO" smtClean="0"/>
          </a:p>
        </p:txBody>
      </p:sp>
    </p:spTree>
    <p:extLst>
      <p:ext uri="{BB962C8B-B14F-4D97-AF65-F5344CB8AC3E}">
        <p14:creationId xmlns:p14="http://schemas.microsoft.com/office/powerpoint/2010/main" val="23828914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normAutofit fontScale="90000"/>
          </a:bodyPr>
          <a:lstStyle/>
          <a:p>
            <a:pPr eaLnBrk="1" hangingPunct="1"/>
            <a:r>
              <a:rPr lang="ro-RO" b="1" i="1" smtClean="0"/>
              <a:t>4. Metode şi tehnici de cunoaştere a grupurilor</a:t>
            </a:r>
          </a:p>
        </p:txBody>
      </p:sp>
      <p:sp>
        <p:nvSpPr>
          <p:cNvPr id="168963" name="Rectangle 3"/>
          <p:cNvSpPr>
            <a:spLocks noGrp="1" noChangeArrowheads="1"/>
          </p:cNvSpPr>
          <p:nvPr>
            <p:ph idx="1"/>
          </p:nvPr>
        </p:nvSpPr>
        <p:spPr/>
        <p:txBody>
          <a:bodyPr/>
          <a:lstStyle/>
          <a:p>
            <a:pPr eaLnBrk="1" hangingPunct="1"/>
            <a:r>
              <a:rPr lang="ro-RO" i="1" smtClean="0"/>
              <a:t>Pregătirea grupului în vederea aplicării chestionarului</a:t>
            </a:r>
            <a:endParaRPr lang="en-US" smtClean="0"/>
          </a:p>
          <a:p>
            <a:pPr eaLnBrk="1" hangingPunct="1"/>
            <a:r>
              <a:rPr lang="ro-RO" i="1" smtClean="0"/>
              <a:t>Aplicarea chestionarului</a:t>
            </a:r>
            <a:endParaRPr lang="en-US" smtClean="0"/>
          </a:p>
          <a:p>
            <a:pPr eaLnBrk="1" hangingPunct="1"/>
            <a:r>
              <a:rPr lang="ro-RO" i="1" smtClean="0"/>
              <a:t>Construirea profilului psihosocial al grupului</a:t>
            </a:r>
            <a:endParaRPr lang="en-US" smtClean="0"/>
          </a:p>
          <a:p>
            <a:pPr eaLnBrk="1" hangingPunct="1"/>
            <a:endParaRPr lang="ro-RO" smtClean="0"/>
          </a:p>
        </p:txBody>
      </p:sp>
    </p:spTree>
    <p:extLst>
      <p:ext uri="{BB962C8B-B14F-4D97-AF65-F5344CB8AC3E}">
        <p14:creationId xmlns:p14="http://schemas.microsoft.com/office/powerpoint/2010/main" val="10548012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normAutofit fontScale="90000"/>
          </a:bodyPr>
          <a:lstStyle/>
          <a:p>
            <a:pPr eaLnBrk="1" hangingPunct="1"/>
            <a:r>
              <a:rPr lang="ro-RO" b="1" smtClean="0"/>
              <a:t>CHESTIONAR – profilul psihosocial al grupului</a:t>
            </a:r>
            <a:endParaRPr lang="ro-RO" smtClean="0"/>
          </a:p>
        </p:txBody>
      </p:sp>
      <p:sp>
        <p:nvSpPr>
          <p:cNvPr id="169987" name="Rectangle 3"/>
          <p:cNvSpPr>
            <a:spLocks noGrp="1" noChangeArrowheads="1"/>
          </p:cNvSpPr>
          <p:nvPr>
            <p:ph idx="1"/>
          </p:nvPr>
        </p:nvSpPr>
        <p:spPr/>
        <p:txBody>
          <a:bodyPr>
            <a:normAutofit fontScale="85000" lnSpcReduction="20000"/>
          </a:bodyPr>
          <a:lstStyle/>
          <a:p>
            <a:pPr eaLnBrk="1" hangingPunct="1">
              <a:lnSpc>
                <a:spcPct val="80000"/>
              </a:lnSpc>
            </a:pPr>
            <a:r>
              <a:rPr lang="ro-RO" sz="1400" smtClean="0"/>
              <a:t>1. “În ce măsură există atitudini şi comportamente asemănătoare la membrii grupului dv.?</a:t>
            </a:r>
          </a:p>
          <a:p>
            <a:pPr eaLnBrk="1" hangingPunct="1">
              <a:lnSpc>
                <a:spcPct val="80000"/>
              </a:lnSpc>
            </a:pPr>
            <a:r>
              <a:rPr lang="ro-RO" sz="1400" smtClean="0"/>
              <a:t>2. În ce măsură membrii grupului dv. manifestă conduite de supunere, acceptare, aderenţă şi traducere în fapt a prescripţiilor normelor de grup?</a:t>
            </a:r>
          </a:p>
          <a:p>
            <a:pPr eaLnBrk="1" hangingPunct="1">
              <a:lnSpc>
                <a:spcPct val="80000"/>
              </a:lnSpc>
            </a:pPr>
            <a:r>
              <a:rPr lang="ro-RO" sz="1400" smtClean="0"/>
              <a:t>3. În ce măsură grupul dv. poate să se autoregleze, să se organizeze şi să se conducă prin sine însuşi, fără intervenţii din afară?</a:t>
            </a:r>
          </a:p>
          <a:p>
            <a:pPr eaLnBrk="1" hangingPunct="1">
              <a:lnSpc>
                <a:spcPct val="80000"/>
              </a:lnSpc>
            </a:pPr>
            <a:r>
              <a:rPr lang="ro-RO" sz="1400" smtClean="0"/>
              <a:t>4. În ce măsură membrii grupului dv. sunt uniţi, acţionează unitar?</a:t>
            </a:r>
          </a:p>
          <a:p>
            <a:pPr eaLnBrk="1" hangingPunct="1">
              <a:lnSpc>
                <a:spcPct val="80000"/>
              </a:lnSpc>
            </a:pPr>
            <a:r>
              <a:rPr lang="ro-RO" sz="1400" smtClean="0"/>
              <a:t>5. În ce măsură grupul dv. îşi realizează scopurile şi sarcinile propuse?</a:t>
            </a:r>
          </a:p>
          <a:p>
            <a:pPr eaLnBrk="1" hangingPunct="1">
              <a:lnSpc>
                <a:spcPct val="80000"/>
              </a:lnSpc>
            </a:pPr>
            <a:r>
              <a:rPr lang="ro-RO" sz="1400" smtClean="0"/>
              <a:t>6. În ce măsură grupul dv. funcţionează independent de un alt grup?</a:t>
            </a:r>
          </a:p>
          <a:p>
            <a:pPr eaLnBrk="1" hangingPunct="1">
              <a:lnSpc>
                <a:spcPct val="80000"/>
              </a:lnSpc>
            </a:pPr>
            <a:r>
              <a:rPr lang="ro-RO" sz="1400" smtClean="0"/>
              <a:t>7. În ce măsură grupul dv. controlează conduita şi acţiunile membrilor săi?</a:t>
            </a:r>
          </a:p>
          <a:p>
            <a:pPr eaLnBrk="1" hangingPunct="1">
              <a:lnSpc>
                <a:spcPct val="80000"/>
              </a:lnSpc>
            </a:pPr>
            <a:r>
              <a:rPr lang="ro-RO" sz="1400" smtClean="0"/>
              <a:t>8. În ce măsură în grupul dv. statutele şi rolurile membrilor sunt strict delimitate şi ierarhizate?</a:t>
            </a:r>
          </a:p>
          <a:p>
            <a:pPr eaLnBrk="1" hangingPunct="1">
              <a:lnSpc>
                <a:spcPct val="80000"/>
              </a:lnSpc>
            </a:pPr>
            <a:r>
              <a:rPr lang="ro-RO" sz="1400" smtClean="0"/>
              <a:t>9. În ce măsură admite grupul dv. cooptarea sau pătrunderea în grup a unor noi membri?</a:t>
            </a:r>
          </a:p>
          <a:p>
            <a:pPr eaLnBrk="1" hangingPunct="1">
              <a:lnSpc>
                <a:spcPct val="80000"/>
              </a:lnSpc>
            </a:pPr>
            <a:r>
              <a:rPr lang="ro-RO" sz="1400" smtClean="0"/>
              <a:t>10. În ce măsură permite grupul dv. manifestarea unor idei sau comportamente diferite, variate?</a:t>
            </a:r>
          </a:p>
          <a:p>
            <a:pPr eaLnBrk="1" hangingPunct="1">
              <a:lnSpc>
                <a:spcPct val="80000"/>
              </a:lnSpc>
            </a:pPr>
            <a:r>
              <a:rPr lang="ro-RO" sz="1400" smtClean="0"/>
              <a:t>11. În ce măsură se caracterizează grupul dv. prin asemănarea caracteristicilor sociale şi psihologice ale membrilor săi?</a:t>
            </a:r>
          </a:p>
          <a:p>
            <a:pPr eaLnBrk="1" hangingPunct="1">
              <a:lnSpc>
                <a:spcPct val="80000"/>
              </a:lnSpc>
            </a:pPr>
            <a:r>
              <a:rPr lang="ro-RO" sz="1400" smtClean="0"/>
              <a:t>12. În ce măsură membrii grupului dv. se simt bine, satisfăcuţi, fericiţi în cadrul grupului, simt plăcerea de a fi în grup?</a:t>
            </a:r>
          </a:p>
          <a:p>
            <a:pPr eaLnBrk="1" hangingPunct="1">
              <a:lnSpc>
                <a:spcPct val="80000"/>
              </a:lnSpc>
            </a:pPr>
            <a:r>
              <a:rPr lang="ro-RO" sz="1400" smtClean="0"/>
              <a:t>13. În ce măsură membrii grupului dv. sunt apropiaţi între ei?</a:t>
            </a:r>
          </a:p>
          <a:p>
            <a:pPr eaLnBrk="1" hangingPunct="1">
              <a:lnSpc>
                <a:spcPct val="80000"/>
              </a:lnSpc>
            </a:pPr>
            <a:r>
              <a:rPr lang="ro-RO" sz="1400" smtClean="0"/>
              <a:t>14. În ce măsură grupul este considerat ca având un sens pentru membrii săi?</a:t>
            </a:r>
          </a:p>
          <a:p>
            <a:pPr eaLnBrk="1" hangingPunct="1">
              <a:lnSpc>
                <a:spcPct val="80000"/>
              </a:lnSpc>
            </a:pPr>
            <a:r>
              <a:rPr lang="ro-RO" sz="1400" smtClean="0"/>
              <a:t>15. În ce măsură membrii grupului acţionează, muncesc pentru grup?</a:t>
            </a:r>
          </a:p>
          <a:p>
            <a:pPr eaLnBrk="1" hangingPunct="1">
              <a:lnSpc>
                <a:spcPct val="80000"/>
              </a:lnSpc>
            </a:pPr>
            <a:r>
              <a:rPr lang="ro-RO" sz="1400" smtClean="0"/>
              <a:t>16. În ce măsură grupul dv. se caracterizează prin constanţă, stabilitate şi durabilitate în timp? ” </a:t>
            </a:r>
            <a:r>
              <a:rPr lang="en-US" sz="1400" smtClean="0"/>
              <a:t>					</a:t>
            </a:r>
            <a:r>
              <a:rPr lang="ro-RO" sz="1400" smtClean="0"/>
              <a:t>(M. ZLATE, C. ZLATE, op. cit. pag. 74-75)</a:t>
            </a:r>
          </a:p>
        </p:txBody>
      </p:sp>
    </p:spTree>
    <p:extLst>
      <p:ext uri="{BB962C8B-B14F-4D97-AF65-F5344CB8AC3E}">
        <p14:creationId xmlns:p14="http://schemas.microsoft.com/office/powerpoint/2010/main" val="3472109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304</TotalTime>
  <Words>2963</Words>
  <Application>Microsoft Office PowerPoint</Application>
  <PresentationFormat>On-screen Show (4:3)</PresentationFormat>
  <Paragraphs>320</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Austin</vt:lpstr>
      <vt:lpstr>Metodologia cercetării în științele educației</vt:lpstr>
      <vt:lpstr>Tipuri de cercetare</vt:lpstr>
      <vt:lpstr>Tipuri de cercetare (după metodologia folosită)</vt:lpstr>
      <vt:lpstr>Tipuri de cercetare (după scop și problematică)</vt:lpstr>
      <vt:lpstr>Tipuri de cercetare</vt:lpstr>
      <vt:lpstr>ETAPELE CERCETĂRII</vt:lpstr>
      <vt:lpstr>ETAPELE CERCETĂRII (1)</vt:lpstr>
      <vt:lpstr>Rolul cercetării</vt:lpstr>
      <vt:lpstr>ETAPELE CERCETĂRII (2)</vt:lpstr>
      <vt:lpstr>ETAPELE CERCETĂRII (3)</vt:lpstr>
      <vt:lpstr>ETAPELE CERCETĂRII (4)</vt:lpstr>
      <vt:lpstr>STRUCTURA UNEI LUCRĂRI DE CERCETARE</vt:lpstr>
      <vt:lpstr>STRUCTURA UNEI LUCRĂRI DE CERCETARE (1)</vt:lpstr>
      <vt:lpstr>STRUCTURA UNEI LUCRĂRI DE CERCETARE (2)</vt:lpstr>
      <vt:lpstr>STRUCTURA UNEI LUCRARI DE CERCETARE (3)</vt:lpstr>
      <vt:lpstr>METODE DE CERCETARE</vt:lpstr>
      <vt:lpstr>METODE DE CERCETARE (1)</vt:lpstr>
      <vt:lpstr>METODE DE CERCETARE (2)</vt:lpstr>
      <vt:lpstr>METODE DE CERCETARE (3)</vt:lpstr>
      <vt:lpstr>Ex. Testul sociometric (1)</vt:lpstr>
      <vt:lpstr>Ex. Testul sociometric (2)</vt:lpstr>
      <vt:lpstr>Ex. Testul sociometric (3)</vt:lpstr>
      <vt:lpstr>Ex. Testul sociometric (4)</vt:lpstr>
      <vt:lpstr>Avantaje  / limite test sociometric</vt:lpstr>
      <vt:lpstr>Elemente de Sociologia educației</vt:lpstr>
      <vt:lpstr>Cunoașterea clasei de elevi ca grup social</vt:lpstr>
      <vt:lpstr>Clasa de elevi</vt:lpstr>
      <vt:lpstr>Clasa de elevi</vt:lpstr>
      <vt:lpstr>Clasa de elevi</vt:lpstr>
      <vt:lpstr>Clasa de elevi</vt:lpstr>
      <vt:lpstr>1. Utilitatea cunoaşterii clasei de elevi ca grup social</vt:lpstr>
      <vt:lpstr>2. Obiectivele cunoașterii clasei de elevi</vt:lpstr>
      <vt:lpstr>3. Fişa de caracterizare a clasei</vt:lpstr>
      <vt:lpstr>3. Fişa de caracterizare a clasei</vt:lpstr>
      <vt:lpstr>3. Fişa de caracterizare a clasei</vt:lpstr>
      <vt:lpstr>3. Fişa de caracterizare a clasei</vt:lpstr>
      <vt:lpstr>3. Fişa de caracterizare a clasei</vt:lpstr>
      <vt:lpstr>3. Fişa de caracterizare a clasei</vt:lpstr>
      <vt:lpstr>4. Metode şi tehnici de cunoaştere a grupurilor</vt:lpstr>
      <vt:lpstr>4. Metode şi tehnici de cunoaştere a grupurilor</vt:lpstr>
      <vt:lpstr>4. Metode şi tehnici de cunoaştere a grupurilor</vt:lpstr>
      <vt:lpstr>4. Metode şi tehnici de cunoaştere a grupurilor</vt:lpstr>
      <vt:lpstr>4. Metode şi tehnici de cunoaştere a grupurilor</vt:lpstr>
      <vt:lpstr>4. Metode şi tehnici de cunoaştere a grupurilor</vt:lpstr>
      <vt:lpstr>4. Metode şi tehnici de cunoaştere a grupurilor</vt:lpstr>
      <vt:lpstr>4. Metode şi tehnici de cunoaştere a grupurilor</vt:lpstr>
      <vt:lpstr>4. Metode şi tehnici de cunoaştere a grupurilor</vt:lpstr>
      <vt:lpstr>4. Metode şi tehnici de cunoaştere a grupurilor</vt:lpstr>
      <vt:lpstr>4. Metode şi tehnici de cunoaştere a grupurilor</vt:lpstr>
      <vt:lpstr>CHESTIONAR – profilul psihosocial al grupului</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Metodolocia cercetarii in stiintele educatiei</dc:title>
  <dc:creator>DPPD S</dc:creator>
  <cp:lastModifiedBy>DPPD S</cp:lastModifiedBy>
  <cp:revision>25</cp:revision>
  <dcterms:created xsi:type="dcterms:W3CDTF">2006-08-16T00:00:00Z</dcterms:created>
  <dcterms:modified xsi:type="dcterms:W3CDTF">2016-06-29T22:01:23Z</dcterms:modified>
</cp:coreProperties>
</file>